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8" r:id="rId1"/>
  </p:sldMasterIdLst>
  <p:notesMasterIdLst>
    <p:notesMasterId r:id="rId22"/>
  </p:notesMasterIdLst>
  <p:handoutMasterIdLst>
    <p:handoutMasterId r:id="rId23"/>
  </p:handoutMasterIdLst>
  <p:sldIdLst>
    <p:sldId id="298" r:id="rId2"/>
    <p:sldId id="856" r:id="rId3"/>
    <p:sldId id="876" r:id="rId4"/>
    <p:sldId id="877" r:id="rId5"/>
    <p:sldId id="878" r:id="rId6"/>
    <p:sldId id="863" r:id="rId7"/>
    <p:sldId id="879" r:id="rId8"/>
    <p:sldId id="880" r:id="rId9"/>
    <p:sldId id="881" r:id="rId10"/>
    <p:sldId id="882" r:id="rId11"/>
    <p:sldId id="883" r:id="rId12"/>
    <p:sldId id="884" r:id="rId13"/>
    <p:sldId id="265" r:id="rId14"/>
    <p:sldId id="259" r:id="rId15"/>
    <p:sldId id="260" r:id="rId16"/>
    <p:sldId id="261" r:id="rId17"/>
    <p:sldId id="262" r:id="rId18"/>
    <p:sldId id="263" r:id="rId19"/>
    <p:sldId id="875" r:id="rId20"/>
    <p:sldId id="86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3632"/>
  </p:normalViewPr>
  <p:slideViewPr>
    <p:cSldViewPr snapToGrid="0" snapToObjects="1">
      <p:cViewPr varScale="1">
        <p:scale>
          <a:sx n="112" d="100"/>
          <a:sy n="112" d="100"/>
        </p:scale>
        <p:origin x="678" y="11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80B5AA-ED29-BB42-B633-D1AAD3F79D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2D908316-E901-A54D-BD9E-46B8629A61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849E87-D93B-4D44-A577-ECBA10348368}" type="datetimeFigureOut">
              <a:rPr lang="en-GB" smtClean="0"/>
              <a:t>21/07/2018</a:t>
            </a:fld>
            <a:endParaRPr lang="en-GB"/>
          </a:p>
        </p:txBody>
      </p:sp>
      <p:sp>
        <p:nvSpPr>
          <p:cNvPr id="4" name="Footer Placeholder 3">
            <a:extLst>
              <a:ext uri="{FF2B5EF4-FFF2-40B4-BE49-F238E27FC236}">
                <a16:creationId xmlns:a16="http://schemas.microsoft.com/office/drawing/2014/main" xmlns="" id="{CD32E039-D779-AD4A-9D8D-ACD166D60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6D1FDD00-4110-E744-9073-00EF7C3E9B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AF54C3-C722-F74A-8AE6-89775557BDEF}" type="slidenum">
              <a:rPr lang="en-GB" smtClean="0"/>
              <a:t>‹#›</a:t>
            </a:fld>
            <a:endParaRPr lang="en-GB"/>
          </a:p>
        </p:txBody>
      </p:sp>
    </p:spTree>
    <p:extLst>
      <p:ext uri="{BB962C8B-B14F-4D97-AF65-F5344CB8AC3E}">
        <p14:creationId xmlns:p14="http://schemas.microsoft.com/office/powerpoint/2010/main" val="3977780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9AE7B-7D7C-2E42-9771-C7FFB34F18D2}" type="datetimeFigureOut">
              <a:rPr lang="en-GB" smtClean="0"/>
              <a:t>21/07/2018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39477-7496-6945-83B9-958A64AEF108}" type="slidenum">
              <a:rPr lang="en-GB" smtClean="0"/>
              <a:t>‹#›</a:t>
            </a:fld>
            <a:endParaRPr lang="en-GB"/>
          </a:p>
        </p:txBody>
      </p:sp>
    </p:spTree>
    <p:extLst>
      <p:ext uri="{BB962C8B-B14F-4D97-AF65-F5344CB8AC3E}">
        <p14:creationId xmlns:p14="http://schemas.microsoft.com/office/powerpoint/2010/main" val="281561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68732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263106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357953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439333"/>
            <a:ext cx="7886700" cy="5010628"/>
          </a:xfrm>
        </p:spPr>
        <p:txBody>
          <a:bodyPr/>
          <a:lstStyle>
            <a:lvl1pPr marL="228600" indent="-228600">
              <a:buClr>
                <a:srgbClr val="92D050"/>
              </a:buClr>
              <a:buFont typeface="Wingdings" pitchFamily="2" charset="2"/>
              <a:buChar char="§"/>
              <a:defRPr/>
            </a:lvl1pPr>
            <a:lvl2pPr marL="685800" indent="-228600">
              <a:buClr>
                <a:srgbClr val="92D050"/>
              </a:buClr>
              <a:buFont typeface="Wingdings" pitchFamily="2" charset="2"/>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xmlns="" id="{B4637DFF-BA5E-CF4B-96B1-71C80657580C}"/>
              </a:ext>
            </a:extLst>
          </p:cNvPr>
          <p:cNvSpPr/>
          <p:nvPr userDrawn="1"/>
        </p:nvSpPr>
        <p:spPr>
          <a:xfrm flipH="1">
            <a:off x="1086112" y="6088870"/>
            <a:ext cx="34289" cy="769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17666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340071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22943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139716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
        <p:nvSpPr>
          <p:cNvPr id="6" name="Rectangle 5">
            <a:extLst>
              <a:ext uri="{FF2B5EF4-FFF2-40B4-BE49-F238E27FC236}">
                <a16:creationId xmlns:a16="http://schemas.microsoft.com/office/drawing/2014/main" xmlns="" id="{254A847A-585E-6048-86F2-DA4072390F74}"/>
              </a:ext>
            </a:extLst>
          </p:cNvPr>
          <p:cNvSpPr/>
          <p:nvPr userDrawn="1"/>
        </p:nvSpPr>
        <p:spPr>
          <a:xfrm>
            <a:off x="0" y="5613992"/>
            <a:ext cx="9144000" cy="124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15543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346664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103480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EB8BC3D-AFFB-7C4C-AA1C-C40D1B5C5291}" type="datetimeFigureOut">
              <a:rPr lang="en-GB" smtClean="0"/>
              <a:t>21/07/2018</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03B6353-451C-DA43-A1B0-8D0287392766}" type="slidenum">
              <a:rPr lang="en-GB" smtClean="0"/>
              <a:t>‹#›</a:t>
            </a:fld>
            <a:endParaRPr lang="en-GB"/>
          </a:p>
        </p:txBody>
      </p:sp>
    </p:spTree>
    <p:extLst>
      <p:ext uri="{BB962C8B-B14F-4D97-AF65-F5344CB8AC3E}">
        <p14:creationId xmlns:p14="http://schemas.microsoft.com/office/powerpoint/2010/main" val="134452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072"/>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39332"/>
            <a:ext cx="7886700" cy="50145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62E6324D-E6AD-CE4D-A688-7CB1DC26EF64}"/>
              </a:ext>
            </a:extLst>
          </p:cNvPr>
          <p:cNvSpPr/>
          <p:nvPr userDrawn="1"/>
        </p:nvSpPr>
        <p:spPr>
          <a:xfrm>
            <a:off x="1114687" y="6530225"/>
            <a:ext cx="804037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a:extLst>
              <a:ext uri="{FF2B5EF4-FFF2-40B4-BE49-F238E27FC236}">
                <a16:creationId xmlns:a16="http://schemas.microsoft.com/office/drawing/2014/main" xmlns="" id="{5A789F01-205A-DE44-85FF-DBFB7A6DCB67}"/>
              </a:ext>
            </a:extLst>
          </p:cNvPr>
          <p:cNvSpPr/>
          <p:nvPr userDrawn="1"/>
        </p:nvSpPr>
        <p:spPr>
          <a:xfrm>
            <a:off x="1103623" y="6454025"/>
            <a:ext cx="8040377"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xmlns="" id="{DE16EB64-CF66-FF4C-98B8-94170B4846A7}"/>
              </a:ext>
            </a:extLst>
          </p:cNvPr>
          <p:cNvSpPr/>
          <p:nvPr userDrawn="1"/>
        </p:nvSpPr>
        <p:spPr>
          <a:xfrm>
            <a:off x="1103623" y="6611442"/>
            <a:ext cx="8040377"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xmlns="" id="{EB795584-643C-B043-9D68-77DB10386D60}"/>
              </a:ext>
            </a:extLst>
          </p:cNvPr>
          <p:cNvSpPr/>
          <p:nvPr userDrawn="1"/>
        </p:nvSpPr>
        <p:spPr>
          <a:xfrm>
            <a:off x="1114687" y="6695356"/>
            <a:ext cx="8040377"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xmlns="" id="{FA768088-4B3E-7846-AFA0-8B7BC5FFC2A1}"/>
              </a:ext>
            </a:extLst>
          </p:cNvPr>
          <p:cNvSpPr/>
          <p:nvPr userDrawn="1"/>
        </p:nvSpPr>
        <p:spPr>
          <a:xfrm>
            <a:off x="1103623" y="6776573"/>
            <a:ext cx="8040377"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xmlns="" id="{A7A35283-D3B9-C546-86F5-84321C9AD0ED}"/>
              </a:ext>
            </a:extLst>
          </p:cNvPr>
          <p:cNvSpPr/>
          <p:nvPr userDrawn="1"/>
        </p:nvSpPr>
        <p:spPr>
          <a:xfrm flipH="1">
            <a:off x="1096272" y="6129510"/>
            <a:ext cx="34289" cy="769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13">
            <a:extLst>
              <a:ext uri="{FF2B5EF4-FFF2-40B4-BE49-F238E27FC236}">
                <a16:creationId xmlns:a16="http://schemas.microsoft.com/office/drawing/2014/main" xmlns="" id="{4B8395EC-920A-C646-8215-B716A68A8EC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4939" y="5984467"/>
            <a:ext cx="995192" cy="817389"/>
          </a:xfrm>
          <a:prstGeom prst="rect">
            <a:avLst/>
          </a:prstGeom>
        </p:spPr>
      </p:pic>
    </p:spTree>
    <p:extLst>
      <p:ext uri="{BB962C8B-B14F-4D97-AF65-F5344CB8AC3E}">
        <p14:creationId xmlns:p14="http://schemas.microsoft.com/office/powerpoint/2010/main" val="40064691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92D050"/>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tiff"/><Relationship Id="rId3" Type="http://schemas.openxmlformats.org/officeDocument/2006/relationships/image" Target="../media/image39.jpeg"/><Relationship Id="rId7" Type="http://schemas.openxmlformats.org/officeDocument/2006/relationships/image" Target="../media/image43.tiff"/><Relationship Id="rId12" Type="http://schemas.openxmlformats.org/officeDocument/2006/relationships/image" Target="../media/image48.tif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tiff"/><Relationship Id="rId10" Type="http://schemas.openxmlformats.org/officeDocument/2006/relationships/image" Target="../media/image46.jpeg"/><Relationship Id="rId4" Type="http://schemas.openxmlformats.org/officeDocument/2006/relationships/image" Target="../media/image40.tiff"/><Relationship Id="rId9" Type="http://schemas.openxmlformats.org/officeDocument/2006/relationships/image" Target="../media/image45.jpeg"/><Relationship Id="rId14" Type="http://schemas.openxmlformats.org/officeDocument/2006/relationships/image" Target="../media/image50.tif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7F5FE-E847-F847-A6F4-93C79D700DB0}"/>
              </a:ext>
            </a:extLst>
          </p:cNvPr>
          <p:cNvSpPr>
            <a:spLocks noGrp="1"/>
          </p:cNvSpPr>
          <p:nvPr>
            <p:ph type="ctrTitle"/>
          </p:nvPr>
        </p:nvSpPr>
        <p:spPr>
          <a:xfrm>
            <a:off x="962025" y="1679972"/>
            <a:ext cx="7219950" cy="1790700"/>
          </a:xfrm>
        </p:spPr>
        <p:txBody>
          <a:bodyPr>
            <a:normAutofit fontScale="90000"/>
          </a:bodyPr>
          <a:lstStyle/>
          <a:p>
            <a:r>
              <a:rPr lang="en-GB" dirty="0"/>
              <a:t>Creating supportive conditions for adolescent health</a:t>
            </a:r>
          </a:p>
        </p:txBody>
      </p:sp>
      <p:sp>
        <p:nvSpPr>
          <p:cNvPr id="3" name="Subtitle 2">
            <a:extLst>
              <a:ext uri="{FF2B5EF4-FFF2-40B4-BE49-F238E27FC236}">
                <a16:creationId xmlns:a16="http://schemas.microsoft.com/office/drawing/2014/main" xmlns="" id="{FFAAF57F-5F51-3443-8126-DB620E63D79A}"/>
              </a:ext>
            </a:extLst>
          </p:cNvPr>
          <p:cNvSpPr>
            <a:spLocks noGrp="1"/>
          </p:cNvSpPr>
          <p:nvPr>
            <p:ph type="subTitle" idx="1"/>
          </p:nvPr>
        </p:nvSpPr>
        <p:spPr>
          <a:xfrm>
            <a:off x="1143000" y="3663553"/>
            <a:ext cx="6858000" cy="1241822"/>
          </a:xfrm>
        </p:spPr>
        <p:txBody>
          <a:bodyPr/>
          <a:lstStyle/>
          <a:p>
            <a:pPr>
              <a:lnSpc>
                <a:spcPct val="100000"/>
              </a:lnSpc>
              <a:spcBef>
                <a:spcPts val="375"/>
              </a:spcBef>
            </a:pPr>
            <a:r>
              <a:rPr lang="en-GB" dirty="0"/>
              <a:t>Laura Myers, Socio-behavioural Scientist</a:t>
            </a:r>
          </a:p>
          <a:p>
            <a:pPr>
              <a:lnSpc>
                <a:spcPct val="100000"/>
              </a:lnSpc>
              <a:spcBef>
                <a:spcPts val="375"/>
              </a:spcBef>
            </a:pPr>
            <a:r>
              <a:rPr lang="en-GB" dirty="0"/>
              <a:t>Desmond Tutu HIV Foundation, Cape Town</a:t>
            </a:r>
          </a:p>
        </p:txBody>
      </p:sp>
      <p:sp>
        <p:nvSpPr>
          <p:cNvPr id="4" name="Rectangle 3">
            <a:extLst>
              <a:ext uri="{FF2B5EF4-FFF2-40B4-BE49-F238E27FC236}">
                <a16:creationId xmlns:a16="http://schemas.microsoft.com/office/drawing/2014/main" xmlns="" id="{0AFD061B-471A-2049-9DF9-3342DD99ABCC}"/>
              </a:ext>
            </a:extLst>
          </p:cNvPr>
          <p:cNvSpPr/>
          <p:nvPr/>
        </p:nvSpPr>
        <p:spPr>
          <a:xfrm>
            <a:off x="6016741" y="6121457"/>
            <a:ext cx="3200235" cy="307777"/>
          </a:xfrm>
          <a:prstGeom prst="rect">
            <a:avLst/>
          </a:prstGeom>
        </p:spPr>
        <p:txBody>
          <a:bodyPr wrap="none">
            <a:spAutoFit/>
          </a:bodyPr>
          <a:lstStyle/>
          <a:p>
            <a:pPr lvl="1" algn="r"/>
            <a:r>
              <a:rPr lang="en-GB" sz="1400" i="1" dirty="0"/>
              <a:t>(no conflicts of interest to disclose) </a:t>
            </a:r>
            <a:endParaRPr lang="en-GB" sz="2800" i="1" dirty="0"/>
          </a:p>
        </p:txBody>
      </p:sp>
    </p:spTree>
    <p:extLst>
      <p:ext uri="{BB962C8B-B14F-4D97-AF65-F5344CB8AC3E}">
        <p14:creationId xmlns:p14="http://schemas.microsoft.com/office/powerpoint/2010/main" val="308676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87651-5B57-0D4C-8FDA-CCCFB205FE80}"/>
              </a:ext>
            </a:extLst>
          </p:cNvPr>
          <p:cNvSpPr>
            <a:spLocks noGrp="1"/>
          </p:cNvSpPr>
          <p:nvPr>
            <p:ph type="title"/>
          </p:nvPr>
        </p:nvSpPr>
        <p:spPr/>
        <p:txBody>
          <a:bodyPr/>
          <a:lstStyle/>
          <a:p>
            <a:r>
              <a:rPr lang="en-GB" dirty="0"/>
              <a:t>Tutu Teen Truck, Tutu Tester</a:t>
            </a:r>
          </a:p>
        </p:txBody>
      </p:sp>
      <p:sp>
        <p:nvSpPr>
          <p:cNvPr id="3" name="Content Placeholder 2">
            <a:extLst>
              <a:ext uri="{FF2B5EF4-FFF2-40B4-BE49-F238E27FC236}">
                <a16:creationId xmlns:a16="http://schemas.microsoft.com/office/drawing/2014/main" xmlns="" id="{CE7A529E-CDFD-9345-9D84-DC7B213C3F98}"/>
              </a:ext>
            </a:extLst>
          </p:cNvPr>
          <p:cNvSpPr>
            <a:spLocks noGrp="1"/>
          </p:cNvSpPr>
          <p:nvPr>
            <p:ph idx="1"/>
          </p:nvPr>
        </p:nvSpPr>
        <p:spPr>
          <a:xfrm>
            <a:off x="628650" y="1439333"/>
            <a:ext cx="5565673" cy="5010628"/>
          </a:xfrm>
        </p:spPr>
        <p:txBody>
          <a:bodyPr>
            <a:normAutofit fontScale="85000" lnSpcReduction="20000"/>
          </a:bodyPr>
          <a:lstStyle/>
          <a:p>
            <a:r>
              <a:rPr lang="en-US" dirty="0"/>
              <a:t>HCT+</a:t>
            </a:r>
          </a:p>
          <a:p>
            <a:pPr lvl="1"/>
            <a:r>
              <a:rPr lang="en-ZA" kern="0" dirty="0"/>
              <a:t>Rapid HIV testing &amp; CD4 counts; </a:t>
            </a:r>
            <a:r>
              <a:rPr lang="en-US" dirty="0"/>
              <a:t>incentives for linking to care</a:t>
            </a:r>
            <a:endParaRPr lang="en-ZA" kern="0" dirty="0"/>
          </a:p>
          <a:p>
            <a:pPr lvl="1"/>
            <a:r>
              <a:rPr lang="en-US" dirty="0"/>
              <a:t>TB screening</a:t>
            </a:r>
          </a:p>
          <a:p>
            <a:pPr lvl="1"/>
            <a:r>
              <a:rPr lang="en-US" dirty="0"/>
              <a:t>STI test and treat</a:t>
            </a:r>
          </a:p>
          <a:p>
            <a:pPr lvl="1"/>
            <a:r>
              <a:rPr lang="en-US" dirty="0"/>
              <a:t>Pregnancy testing</a:t>
            </a:r>
          </a:p>
          <a:p>
            <a:pPr lvl="1"/>
            <a:r>
              <a:rPr lang="en-US" dirty="0"/>
              <a:t>Family planning counselling and contraception</a:t>
            </a:r>
          </a:p>
          <a:p>
            <a:pPr lvl="1"/>
            <a:r>
              <a:rPr lang="en-US" dirty="0"/>
              <a:t>Hypertension, diabetes mellitus, glucose, obesity screening</a:t>
            </a:r>
          </a:p>
          <a:p>
            <a:pPr lvl="1"/>
            <a:r>
              <a:rPr lang="en-US" dirty="0"/>
              <a:t>Oral PrEP</a:t>
            </a:r>
          </a:p>
          <a:p>
            <a:pPr lvl="1"/>
            <a:r>
              <a:rPr lang="en-ZA" kern="0" dirty="0"/>
              <a:t>Risk reduction counselling</a:t>
            </a:r>
          </a:p>
          <a:p>
            <a:r>
              <a:rPr lang="en-ZA" kern="0" dirty="0"/>
              <a:t>Trusted referral system to primary healthcare facilities</a:t>
            </a:r>
          </a:p>
          <a:p>
            <a:pPr lvl="1"/>
            <a:r>
              <a:rPr lang="en-ZA" kern="0" dirty="0"/>
              <a:t>Follow-up calls to improve linkage to care</a:t>
            </a:r>
          </a:p>
          <a:p>
            <a:r>
              <a:rPr lang="en-ZA" kern="0" dirty="0"/>
              <a:t>Incentives doubled </a:t>
            </a:r>
            <a:r>
              <a:rPr lang="en-US" kern="0" dirty="0"/>
              <a:t># of new HIV diagnoses</a:t>
            </a:r>
            <a:endParaRPr lang="en-US" dirty="0"/>
          </a:p>
          <a:p>
            <a:pPr lvl="1"/>
            <a:endParaRPr lang="en-US" dirty="0"/>
          </a:p>
          <a:p>
            <a:endParaRPr lang="en-US" dirty="0"/>
          </a:p>
          <a:p>
            <a:endParaRPr lang="en-GB" dirty="0"/>
          </a:p>
          <a:p>
            <a:endParaRPr lang="en-GB" dirty="0"/>
          </a:p>
        </p:txBody>
      </p:sp>
      <p:pic>
        <p:nvPicPr>
          <p:cNvPr id="4" name="Content Placeholder 7">
            <a:extLst>
              <a:ext uri="{FF2B5EF4-FFF2-40B4-BE49-F238E27FC236}">
                <a16:creationId xmlns:a16="http://schemas.microsoft.com/office/drawing/2014/main" xmlns="" id="{3385376F-CA8B-AD44-8384-15FD2E3406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10515" y="1612490"/>
            <a:ext cx="2958514" cy="1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V:\1 Photo Archive\Tutu Tester\Selection Tutu Tester April 2011\tutu-tester-1.jpg">
            <a:extLst>
              <a:ext uri="{FF2B5EF4-FFF2-40B4-BE49-F238E27FC236}">
                <a16:creationId xmlns:a16="http://schemas.microsoft.com/office/drawing/2014/main" xmlns="" id="{E816A32C-5FA8-E249-956A-AC8F361556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0515" y="3686983"/>
            <a:ext cx="2958514" cy="1972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07792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652DE4-F6A7-F442-9D65-02A0D01B1E3C}"/>
              </a:ext>
            </a:extLst>
          </p:cNvPr>
          <p:cNvSpPr>
            <a:spLocks noGrp="1"/>
          </p:cNvSpPr>
          <p:nvPr>
            <p:ph type="title"/>
          </p:nvPr>
        </p:nvSpPr>
        <p:spPr/>
        <p:txBody>
          <a:bodyPr/>
          <a:lstStyle/>
          <a:p>
            <a:r>
              <a:rPr lang="en-GB" dirty="0"/>
              <a:t>Mobile service appeal</a:t>
            </a:r>
          </a:p>
        </p:txBody>
      </p:sp>
      <p:sp>
        <p:nvSpPr>
          <p:cNvPr id="3" name="Content Placeholder 2">
            <a:extLst>
              <a:ext uri="{FF2B5EF4-FFF2-40B4-BE49-F238E27FC236}">
                <a16:creationId xmlns:a16="http://schemas.microsoft.com/office/drawing/2014/main" xmlns="" id="{47F4398D-EC30-E84E-A348-EDCF2CE64B17}"/>
              </a:ext>
            </a:extLst>
          </p:cNvPr>
          <p:cNvSpPr>
            <a:spLocks noGrp="1"/>
          </p:cNvSpPr>
          <p:nvPr>
            <p:ph idx="1"/>
          </p:nvPr>
        </p:nvSpPr>
        <p:spPr>
          <a:xfrm>
            <a:off x="628650" y="1439333"/>
            <a:ext cx="7886700" cy="5010628"/>
          </a:xfrm>
        </p:spPr>
        <p:txBody>
          <a:bodyPr/>
          <a:lstStyle/>
          <a:p>
            <a:pPr latinLnBrk="1" hangingPunct="0">
              <a:defRPr/>
            </a:pPr>
            <a:r>
              <a:rPr lang="en-ZA" kern="0" dirty="0"/>
              <a:t>Friendly, non-judgmental, accessible</a:t>
            </a:r>
          </a:p>
          <a:p>
            <a:pPr latinLnBrk="1" hangingPunct="0">
              <a:defRPr/>
            </a:pPr>
            <a:r>
              <a:rPr lang="en-ZA" kern="0" dirty="0"/>
              <a:t>Convenient spaces and times (12h00 – 18h00)</a:t>
            </a:r>
          </a:p>
          <a:p>
            <a:pPr latinLnBrk="1" hangingPunct="0">
              <a:defRPr/>
            </a:pPr>
            <a:r>
              <a:rPr lang="en-ZA" kern="0" dirty="0"/>
              <a:t>Sexy condoms &amp; loud music</a:t>
            </a:r>
          </a:p>
          <a:p>
            <a:pPr latinLnBrk="1" hangingPunct="0">
              <a:defRPr/>
            </a:pPr>
            <a:r>
              <a:rPr lang="en-ZA" kern="0" dirty="0"/>
              <a:t>Social media, interactive information </a:t>
            </a:r>
          </a:p>
          <a:p>
            <a:pPr latinLnBrk="1" hangingPunct="0">
              <a:defRPr/>
            </a:pPr>
            <a:r>
              <a:rPr lang="en-ZA" kern="0" dirty="0"/>
              <a:t>Health education, quizzes and prizes</a:t>
            </a:r>
          </a:p>
          <a:p>
            <a:pPr latinLnBrk="1" hangingPunct="0">
              <a:defRPr/>
            </a:pPr>
            <a:r>
              <a:rPr lang="en-ZA" kern="0" dirty="0"/>
              <a:t>Biometric registration, tablet-based            `.              assessments</a:t>
            </a:r>
          </a:p>
          <a:p>
            <a:pPr latinLnBrk="1" hangingPunct="0">
              <a:defRPr/>
            </a:pPr>
            <a:r>
              <a:rPr lang="en-ZA" kern="0" dirty="0"/>
              <a:t>Peer support</a:t>
            </a:r>
          </a:p>
          <a:p>
            <a:endParaRPr lang="en-GB" dirty="0"/>
          </a:p>
          <a:p>
            <a:endParaRPr lang="en-GB" dirty="0"/>
          </a:p>
        </p:txBody>
      </p:sp>
      <p:pic>
        <p:nvPicPr>
          <p:cNvPr id="4" name="Picture 2">
            <a:extLst>
              <a:ext uri="{FF2B5EF4-FFF2-40B4-BE49-F238E27FC236}">
                <a16:creationId xmlns:a16="http://schemas.microsoft.com/office/drawing/2014/main" xmlns="" id="{11768314-B03E-3D4E-AD99-81F4ACEE129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5788" y="4685441"/>
            <a:ext cx="2524069" cy="1683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xmlns="" id="{0049A90A-37D2-8641-88F1-3AF8C789086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59401" y="4688012"/>
            <a:ext cx="2812027" cy="1681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a:extLst>
              <a:ext uri="{FF2B5EF4-FFF2-40B4-BE49-F238E27FC236}">
                <a16:creationId xmlns:a16="http://schemas.microsoft.com/office/drawing/2014/main" xmlns="" id="{1925E678-EFE4-2D4C-96CC-100EDA8CB3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7256" y="44439"/>
            <a:ext cx="994172" cy="994172"/>
          </a:xfrm>
          <a:prstGeom prst="rect">
            <a:avLst/>
          </a:prstGeom>
        </p:spPr>
      </p:pic>
      <p:pic>
        <p:nvPicPr>
          <p:cNvPr id="7" name="Picture 3">
            <a:extLst>
              <a:ext uri="{FF2B5EF4-FFF2-40B4-BE49-F238E27FC236}">
                <a16:creationId xmlns:a16="http://schemas.microsoft.com/office/drawing/2014/main" xmlns="" id="{74326633-C4F0-5F41-93F8-7377B7B889E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28619" y="2365504"/>
            <a:ext cx="2542810" cy="2175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339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4C4F8-099C-E94F-BE58-55B20B0A64A5}"/>
              </a:ext>
            </a:extLst>
          </p:cNvPr>
          <p:cNvSpPr>
            <a:spLocks noGrp="1"/>
          </p:cNvSpPr>
          <p:nvPr>
            <p:ph type="title"/>
          </p:nvPr>
        </p:nvSpPr>
        <p:spPr>
          <a:xfrm>
            <a:off x="628650" y="2072"/>
            <a:ext cx="5870473" cy="1325563"/>
          </a:xfrm>
        </p:spPr>
        <p:txBody>
          <a:bodyPr/>
          <a:lstStyle/>
          <a:p>
            <a:r>
              <a:rPr lang="en-GB" dirty="0"/>
              <a:t>Vital Voices: a Virtual Reality Film Series</a:t>
            </a:r>
          </a:p>
        </p:txBody>
      </p:sp>
      <p:sp>
        <p:nvSpPr>
          <p:cNvPr id="3" name="Content Placeholder 2">
            <a:extLst>
              <a:ext uri="{FF2B5EF4-FFF2-40B4-BE49-F238E27FC236}">
                <a16:creationId xmlns:a16="http://schemas.microsoft.com/office/drawing/2014/main" xmlns="" id="{26234393-D868-A444-AE48-2A61A83024D9}"/>
              </a:ext>
            </a:extLst>
          </p:cNvPr>
          <p:cNvSpPr>
            <a:spLocks noGrp="1"/>
          </p:cNvSpPr>
          <p:nvPr>
            <p:ph idx="1"/>
          </p:nvPr>
        </p:nvSpPr>
        <p:spPr>
          <a:xfrm>
            <a:off x="628650" y="1439333"/>
            <a:ext cx="5944377" cy="5010628"/>
          </a:xfrm>
        </p:spPr>
        <p:txBody>
          <a:bodyPr>
            <a:normAutofit/>
          </a:bodyPr>
          <a:lstStyle/>
          <a:p>
            <a:r>
              <a:rPr lang="en-US" sz="2400" dirty="0"/>
              <a:t>Google, UNAIDS &amp; OSF funding two VR films</a:t>
            </a:r>
          </a:p>
          <a:p>
            <a:r>
              <a:rPr lang="en-GB" sz="2400" dirty="0"/>
              <a:t>First-person immersive stories about ART initiation and AYFS service provision</a:t>
            </a:r>
            <a:r>
              <a:rPr lang="en-ZA" sz="2000" dirty="0"/>
              <a:t> </a:t>
            </a:r>
          </a:p>
          <a:p>
            <a:pPr lvl="1"/>
            <a:r>
              <a:rPr lang="en-US" sz="2000" dirty="0"/>
              <a:t>Focus on social empathy through viewing 360</a:t>
            </a:r>
            <a:r>
              <a:rPr lang="en-US" sz="2000" baseline="30000" dirty="0"/>
              <a:t>o</a:t>
            </a:r>
            <a:r>
              <a:rPr lang="en-US" sz="2000" dirty="0"/>
              <a:t> VR stories of stigma experienced in healthcare settings</a:t>
            </a:r>
          </a:p>
          <a:p>
            <a:pPr lvl="1"/>
            <a:r>
              <a:rPr lang="en-GB" sz="2000" dirty="0"/>
              <a:t>Aim: Shift negative perceptions about testing and treatment</a:t>
            </a:r>
            <a:endParaRPr lang="en-ZA" sz="1200" dirty="0"/>
          </a:p>
          <a:p>
            <a:pPr lvl="1"/>
            <a:r>
              <a:rPr lang="en-GB" sz="2000" dirty="0"/>
              <a:t>Tool for intergenerational dialogue to address and combat stigma</a:t>
            </a:r>
          </a:p>
          <a:p>
            <a:r>
              <a:rPr lang="en-GB" sz="2400" dirty="0"/>
              <a:t>Official launch World AIDS Day 2018</a:t>
            </a:r>
            <a:endParaRPr lang="en-US" sz="1800" dirty="0"/>
          </a:p>
          <a:p>
            <a:pPr lvl="1"/>
            <a:r>
              <a:rPr lang="en-US" sz="2000" dirty="0"/>
              <a:t>Aug-Sept 2018: Pre-testing survey research and facilitated screenings</a:t>
            </a:r>
          </a:p>
          <a:p>
            <a:pPr lvl="1"/>
            <a:r>
              <a:rPr lang="en-GB" sz="2000" dirty="0"/>
              <a:t>VR content to be publicly installed long-term at clinic facilities</a:t>
            </a:r>
          </a:p>
          <a:p>
            <a:endParaRPr lang="en-GB" dirty="0"/>
          </a:p>
          <a:p>
            <a:endParaRPr lang="en-GB" dirty="0"/>
          </a:p>
        </p:txBody>
      </p:sp>
      <p:pic>
        <p:nvPicPr>
          <p:cNvPr id="4" name="Picture 3">
            <a:extLst>
              <a:ext uri="{FF2B5EF4-FFF2-40B4-BE49-F238E27FC236}">
                <a16:creationId xmlns:a16="http://schemas.microsoft.com/office/drawing/2014/main" xmlns="" id="{2E5213C3-8AAC-724A-9E8E-8287970A850B}"/>
              </a:ext>
            </a:extLst>
          </p:cNvPr>
          <p:cNvPicPr>
            <a:picLocks noChangeAspect="1"/>
          </p:cNvPicPr>
          <p:nvPr/>
        </p:nvPicPr>
        <p:blipFill>
          <a:blip r:embed="rId2"/>
          <a:stretch>
            <a:fillRect/>
          </a:stretch>
        </p:blipFill>
        <p:spPr>
          <a:xfrm>
            <a:off x="6573027" y="2072"/>
            <a:ext cx="2570974" cy="6855928"/>
          </a:xfrm>
          <a:prstGeom prst="rect">
            <a:avLst/>
          </a:prstGeom>
        </p:spPr>
      </p:pic>
    </p:spTree>
    <p:extLst>
      <p:ext uri="{BB962C8B-B14F-4D97-AF65-F5344CB8AC3E}">
        <p14:creationId xmlns:p14="http://schemas.microsoft.com/office/powerpoint/2010/main" val="3954953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p:nvPr/>
        </p:nvSpPr>
        <p:spPr>
          <a:xfrm>
            <a:off x="4527300" y="480193"/>
            <a:ext cx="5462070" cy="41158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a:latin typeface="+mj-lt"/>
              </a:rPr>
              <a:t>How </a:t>
            </a:r>
            <a:r>
              <a:rPr lang="en-US" sz="1763" dirty="0">
                <a:latin typeface="+mj-lt"/>
              </a:rPr>
              <a:t>w</a:t>
            </a:r>
            <a:r>
              <a:rPr sz="1763" dirty="0">
                <a:latin typeface="+mj-lt"/>
              </a:rPr>
              <a:t>ould </a:t>
            </a:r>
            <a:r>
              <a:rPr lang="en-US" sz="1763" dirty="0">
                <a:latin typeface="+mj-lt"/>
              </a:rPr>
              <a:t>p</a:t>
            </a:r>
            <a:r>
              <a:rPr sz="1763" dirty="0">
                <a:latin typeface="+mj-lt"/>
              </a:rPr>
              <a:t>eople </a:t>
            </a:r>
            <a:r>
              <a:rPr lang="en-US" sz="1763" dirty="0">
                <a:latin typeface="+mj-lt"/>
              </a:rPr>
              <a:t>e</a:t>
            </a:r>
            <a:r>
              <a:rPr sz="1763" dirty="0">
                <a:latin typeface="+mj-lt"/>
              </a:rPr>
              <a:t>xperience </a:t>
            </a:r>
            <a:r>
              <a:rPr lang="en-US" sz="1763" dirty="0">
                <a:latin typeface="+mj-lt"/>
              </a:rPr>
              <a:t>t</a:t>
            </a:r>
            <a:r>
              <a:rPr sz="1763" dirty="0">
                <a:latin typeface="+mj-lt"/>
              </a:rPr>
              <a:t>his at </a:t>
            </a:r>
            <a:r>
              <a:rPr lang="en-US" sz="1763" dirty="0">
                <a:latin typeface="+mj-lt"/>
              </a:rPr>
              <a:t>a c</a:t>
            </a:r>
            <a:r>
              <a:rPr sz="1763" dirty="0">
                <a:latin typeface="+mj-lt"/>
              </a:rPr>
              <a:t>linic?</a:t>
            </a:r>
          </a:p>
        </p:txBody>
      </p:sp>
      <p:sp>
        <p:nvSpPr>
          <p:cNvPr id="274" name="Shape 274"/>
          <p:cNvSpPr/>
          <p:nvPr/>
        </p:nvSpPr>
        <p:spPr>
          <a:xfrm>
            <a:off x="0" y="934065"/>
            <a:ext cx="8593394" cy="0"/>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pic>
        <p:nvPicPr>
          <p:cNvPr id="275" name="FiveforChange209-2-filtere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093" y="1245327"/>
            <a:ext cx="2994806" cy="4492208"/>
          </a:xfrm>
          <a:prstGeom prst="rect">
            <a:avLst/>
          </a:prstGeom>
          <a:ln w="12700">
            <a:miter lim="400000"/>
          </a:ln>
        </p:spPr>
      </p:pic>
      <p:pic>
        <p:nvPicPr>
          <p:cNvPr id="276" name="head se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9541" y="1480421"/>
            <a:ext cx="2791967" cy="1643772"/>
          </a:xfrm>
          <a:prstGeom prst="rect">
            <a:avLst/>
          </a:prstGeom>
          <a:ln w="12700">
            <a:miter lim="400000"/>
          </a:ln>
        </p:spPr>
      </p:pic>
      <p:pic>
        <p:nvPicPr>
          <p:cNvPr id="277" name="©sws_bots_nov_2016_42-38-filtere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473953" y="1240106"/>
            <a:ext cx="2542987" cy="4498259"/>
          </a:xfrm>
          <a:prstGeom prst="rect">
            <a:avLst/>
          </a:prstGeom>
          <a:ln w="12700">
            <a:miter lim="400000"/>
          </a:ln>
        </p:spPr>
      </p:pic>
      <p:sp>
        <p:nvSpPr>
          <p:cNvPr id="278" name="Shape 278"/>
          <p:cNvSpPr/>
          <p:nvPr/>
        </p:nvSpPr>
        <p:spPr>
          <a:xfrm>
            <a:off x="3474155" y="3977892"/>
            <a:ext cx="3080512" cy="21088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p>
            <a:pPr defTabSz="171450">
              <a:defRPr sz="4700" b="0">
                <a:latin typeface="Avenir Next Condensed"/>
                <a:ea typeface="Avenir Next Condensed"/>
                <a:cs typeface="Avenir Next Condensed"/>
                <a:sym typeface="Avenir Next Condensed"/>
              </a:defRPr>
            </a:pPr>
            <a:r>
              <a:rPr sz="1763" dirty="0">
                <a:latin typeface="+mj-lt"/>
              </a:rPr>
              <a:t>1 x </a:t>
            </a:r>
            <a:r>
              <a:rPr lang="en-US" sz="1763" dirty="0">
                <a:latin typeface="+mj-lt"/>
              </a:rPr>
              <a:t>s</a:t>
            </a:r>
            <a:r>
              <a:rPr sz="1763" dirty="0">
                <a:latin typeface="+mj-lt"/>
              </a:rPr>
              <a:t>wivel </a:t>
            </a:r>
            <a:r>
              <a:rPr lang="en-US" sz="1763" dirty="0">
                <a:latin typeface="+mj-lt"/>
              </a:rPr>
              <a:t>c</a:t>
            </a:r>
            <a:r>
              <a:rPr sz="1763" dirty="0">
                <a:latin typeface="+mj-lt"/>
              </a:rPr>
              <a:t>hair  </a:t>
            </a:r>
          </a:p>
          <a:p>
            <a:pPr defTabSz="171450">
              <a:defRPr sz="4700" b="0">
                <a:latin typeface="Avenir Next Condensed"/>
                <a:ea typeface="Avenir Next Condensed"/>
                <a:cs typeface="Avenir Next Condensed"/>
                <a:sym typeface="Avenir Next Condensed"/>
              </a:defRPr>
            </a:pPr>
            <a:r>
              <a:rPr sz="1763" dirty="0">
                <a:latin typeface="+mj-lt"/>
              </a:rPr>
              <a:t>1 x mobile phone</a:t>
            </a:r>
          </a:p>
          <a:p>
            <a:pPr defTabSz="171450">
              <a:defRPr sz="4700" b="0">
                <a:latin typeface="Avenir Next Condensed"/>
                <a:ea typeface="Avenir Next Condensed"/>
                <a:cs typeface="Avenir Next Condensed"/>
                <a:sym typeface="Avenir Next Condensed"/>
              </a:defRPr>
            </a:pPr>
            <a:r>
              <a:rPr sz="1763" dirty="0">
                <a:latin typeface="+mj-lt"/>
              </a:rPr>
              <a:t>1 x </a:t>
            </a:r>
            <a:r>
              <a:rPr lang="en-US" sz="1763" dirty="0">
                <a:latin typeface="+mj-lt"/>
              </a:rPr>
              <a:t>h</a:t>
            </a:r>
            <a:r>
              <a:rPr sz="1763" dirty="0">
                <a:latin typeface="+mj-lt"/>
              </a:rPr>
              <a:t>eadphones </a:t>
            </a:r>
          </a:p>
          <a:p>
            <a:pPr defTabSz="171450">
              <a:defRPr sz="4700" b="0">
                <a:latin typeface="Avenir Next Condensed"/>
                <a:ea typeface="Avenir Next Condensed"/>
                <a:cs typeface="Avenir Next Condensed"/>
                <a:sym typeface="Avenir Next Condensed"/>
              </a:defRPr>
            </a:pPr>
            <a:r>
              <a:rPr sz="1763" dirty="0">
                <a:latin typeface="+mj-lt"/>
              </a:rPr>
              <a:t>1 x Google headset</a:t>
            </a:r>
          </a:p>
          <a:p>
            <a:pPr defTabSz="171450">
              <a:defRPr sz="4700" b="0">
                <a:latin typeface="Avenir Next Condensed"/>
                <a:ea typeface="Avenir Next Condensed"/>
                <a:cs typeface="Avenir Next Condensed"/>
                <a:sym typeface="Avenir Next Condensed"/>
              </a:defRPr>
            </a:pPr>
            <a:r>
              <a:rPr sz="1763" dirty="0">
                <a:latin typeface="+mj-lt"/>
              </a:rPr>
              <a:t>1x private space. </a:t>
            </a:r>
          </a:p>
          <a:p>
            <a:pPr defTabSz="171450">
              <a:defRPr sz="4700" b="0">
                <a:latin typeface="Avenir Next Condensed"/>
                <a:ea typeface="Avenir Next Condensed"/>
                <a:cs typeface="Avenir Next Condensed"/>
                <a:sym typeface="Avenir Next Condensed"/>
              </a:defRPr>
            </a:pPr>
            <a:r>
              <a:rPr sz="1763" dirty="0">
                <a:latin typeface="+mj-lt"/>
              </a:rPr>
              <a:t>1x facilitator to monitor and feedback</a:t>
            </a:r>
          </a:p>
          <a:p>
            <a:pPr defTabSz="171450">
              <a:defRPr sz="4700" b="0">
                <a:latin typeface="Avenir Next Condensed"/>
                <a:ea typeface="Avenir Next Condensed"/>
                <a:cs typeface="Avenir Next Condensed"/>
                <a:sym typeface="Avenir Next Condensed"/>
              </a:defRPr>
            </a:pPr>
            <a:endParaRPr sz="1763" dirty="0">
              <a:latin typeface="+mj-lt"/>
            </a:endParaRPr>
          </a:p>
        </p:txBody>
      </p:sp>
      <p:sp>
        <p:nvSpPr>
          <p:cNvPr id="279" name="Shape 279"/>
          <p:cNvSpPr/>
          <p:nvPr/>
        </p:nvSpPr>
        <p:spPr>
          <a:xfrm flipH="1">
            <a:off x="3426343" y="3977892"/>
            <a:ext cx="1" cy="2569112"/>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Tree>
    <p:extLst>
      <p:ext uri="{BB962C8B-B14F-4D97-AF65-F5344CB8AC3E}">
        <p14:creationId xmlns:p14="http://schemas.microsoft.com/office/powerpoint/2010/main" val="188589693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1115662" y="5751797"/>
            <a:ext cx="72008" cy="749211"/>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62" name="Shape 162"/>
          <p:cNvSpPr/>
          <p:nvPr/>
        </p:nvSpPr>
        <p:spPr>
          <a:xfrm>
            <a:off x="537768" y="5978503"/>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0m0sec</a:t>
            </a:r>
          </a:p>
        </p:txBody>
      </p:sp>
      <p:sp>
        <p:nvSpPr>
          <p:cNvPr id="163" name="Shape 163"/>
          <p:cNvSpPr/>
          <p:nvPr/>
        </p:nvSpPr>
        <p:spPr>
          <a:xfrm>
            <a:off x="660290" y="5782908"/>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start</a:t>
            </a:r>
          </a:p>
        </p:txBody>
      </p:sp>
      <p:sp>
        <p:nvSpPr>
          <p:cNvPr id="164" name="Shape 164"/>
          <p:cNvSpPr/>
          <p:nvPr/>
        </p:nvSpPr>
        <p:spPr>
          <a:xfrm>
            <a:off x="2574263" y="2202890"/>
            <a:ext cx="1723809" cy="4018713"/>
          </a:xfrm>
          <a:custGeom>
            <a:avLst/>
            <a:gdLst/>
            <a:ahLst/>
            <a:cxnLst>
              <a:cxn ang="0">
                <a:pos x="wd2" y="hd2"/>
              </a:cxn>
              <a:cxn ang="5400000">
                <a:pos x="wd2" y="hd2"/>
              </a:cxn>
              <a:cxn ang="10800000">
                <a:pos x="wd2" y="hd2"/>
              </a:cxn>
              <a:cxn ang="16200000">
                <a:pos x="wd2" y="hd2"/>
              </a:cxn>
            </a:cxnLst>
            <a:rect l="0" t="0" r="r" b="b"/>
            <a:pathLst>
              <a:path w="21600" h="21600" extrusionOk="0">
                <a:moveTo>
                  <a:pt x="1479" y="0"/>
                </a:moveTo>
                <a:cubicBezTo>
                  <a:pt x="662" y="0"/>
                  <a:pt x="0" y="293"/>
                  <a:pt x="0" y="656"/>
                </a:cubicBezTo>
                <a:lnTo>
                  <a:pt x="0" y="8410"/>
                </a:lnTo>
                <a:cubicBezTo>
                  <a:pt x="0" y="8772"/>
                  <a:pt x="662" y="9065"/>
                  <a:pt x="1479" y="9065"/>
                </a:cubicBezTo>
                <a:lnTo>
                  <a:pt x="7479" y="9065"/>
                </a:lnTo>
                <a:lnTo>
                  <a:pt x="1840" y="21600"/>
                </a:lnTo>
                <a:lnTo>
                  <a:pt x="9379" y="9065"/>
                </a:lnTo>
                <a:lnTo>
                  <a:pt x="20119" y="9065"/>
                </a:lnTo>
                <a:cubicBezTo>
                  <a:pt x="20936" y="9065"/>
                  <a:pt x="21600" y="8772"/>
                  <a:pt x="21600" y="8410"/>
                </a:cubicBezTo>
                <a:lnTo>
                  <a:pt x="21600" y="656"/>
                </a:lnTo>
                <a:cubicBezTo>
                  <a:pt x="21600" y="293"/>
                  <a:pt x="20936" y="0"/>
                  <a:pt x="20119" y="0"/>
                </a:cubicBezTo>
                <a:lnTo>
                  <a:pt x="1479"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65" name="Shape 165"/>
          <p:cNvSpPr/>
          <p:nvPr/>
        </p:nvSpPr>
        <p:spPr>
          <a:xfrm>
            <a:off x="2599467" y="2236301"/>
            <a:ext cx="1670320" cy="18294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288036">
              <a:defRPr sz="1575" b="0">
                <a:latin typeface="Avenir Next Condensed"/>
                <a:ea typeface="Avenir Next Condensed"/>
                <a:cs typeface="Avenir Next Condensed"/>
                <a:sym typeface="Avenir Next Condensed"/>
              </a:defRPr>
            </a:lvl1pPr>
          </a:lstStyle>
          <a:p>
            <a:r>
              <a:rPr sz="900" dirty="0">
                <a:latin typeface="+mj-lt"/>
              </a:rPr>
              <a:t>We hear the voice of a young person who says: Hello, it was with great difficulty that I listened to the nurse tell me that the result of my HIV test is positive. Thinking back on the moment I don’t remember much. I just wanted to run out and get away. So many emotions came over me that I think I forgot to even listen to the nurse explain what I needed to do</a:t>
            </a:r>
            <a:r>
              <a:rPr sz="900" dirty="0" smtClean="0">
                <a:latin typeface="+mj-lt"/>
              </a:rPr>
              <a:t>.. </a:t>
            </a:r>
            <a:endParaRPr sz="900" dirty="0">
              <a:latin typeface="+mj-lt"/>
            </a:endParaRPr>
          </a:p>
        </p:txBody>
      </p:sp>
      <p:sp>
        <p:nvSpPr>
          <p:cNvPr id="166" name="Shape 166"/>
          <p:cNvSpPr/>
          <p:nvPr/>
        </p:nvSpPr>
        <p:spPr>
          <a:xfrm>
            <a:off x="4028490" y="1897860"/>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169" name="Shape 169"/>
          <p:cNvSpPr/>
          <p:nvPr/>
        </p:nvSpPr>
        <p:spPr>
          <a:xfrm>
            <a:off x="1011665" y="3361531"/>
            <a:ext cx="1206184" cy="1174525"/>
          </a:xfrm>
          <a:prstGeom prst="ellipse">
            <a:avLst/>
          </a:prstGeom>
          <a:solidFill>
            <a:srgbClr val="D6D5D5"/>
          </a:solidFill>
          <a:ln w="12700">
            <a:miter lim="400000"/>
          </a:ln>
        </p:spPr>
        <p:txBody>
          <a:bodyPr lIns="38100" tIns="38100" rIns="38100" bIns="38100" anchor="ctr"/>
          <a:lstStyle/>
          <a:p>
            <a:pPr defTabSz="171450">
              <a:defRPr sz="1400" b="0"/>
            </a:pPr>
            <a:endParaRPr sz="525"/>
          </a:p>
        </p:txBody>
      </p:sp>
      <p:sp>
        <p:nvSpPr>
          <p:cNvPr id="170" name="Shape 170"/>
          <p:cNvSpPr/>
          <p:nvPr/>
        </p:nvSpPr>
        <p:spPr>
          <a:xfrm>
            <a:off x="1011885" y="3531708"/>
            <a:ext cx="1205815" cy="622624"/>
          </a:xfrm>
          <a:custGeom>
            <a:avLst/>
            <a:gdLst/>
            <a:ahLst/>
            <a:cxnLst>
              <a:cxn ang="0">
                <a:pos x="wd2" y="hd2"/>
              </a:cxn>
              <a:cxn ang="5400000">
                <a:pos x="wd2" y="hd2"/>
              </a:cxn>
              <a:cxn ang="10800000">
                <a:pos x="wd2" y="hd2"/>
              </a:cxn>
              <a:cxn ang="16200000">
                <a:pos x="wd2" y="hd2"/>
              </a:cxn>
            </a:cxnLst>
            <a:rect l="0" t="0" r="r" b="b"/>
            <a:pathLst>
              <a:path w="21429" h="21389" extrusionOk="0">
                <a:moveTo>
                  <a:pt x="1166" y="4262"/>
                </a:moveTo>
                <a:cubicBezTo>
                  <a:pt x="4093" y="1738"/>
                  <a:pt x="7250" y="305"/>
                  <a:pt x="10464" y="44"/>
                </a:cubicBezTo>
                <a:cubicBezTo>
                  <a:pt x="13598" y="-211"/>
                  <a:pt x="16729" y="652"/>
                  <a:pt x="19693" y="2587"/>
                </a:cubicBezTo>
                <a:cubicBezTo>
                  <a:pt x="20608" y="5164"/>
                  <a:pt x="21181" y="8119"/>
                  <a:pt x="21365" y="11203"/>
                </a:cubicBezTo>
                <a:cubicBezTo>
                  <a:pt x="21556" y="14417"/>
                  <a:pt x="21318" y="17671"/>
                  <a:pt x="20672" y="20666"/>
                </a:cubicBezTo>
                <a:cubicBezTo>
                  <a:pt x="20672" y="20666"/>
                  <a:pt x="15996" y="15416"/>
                  <a:pt x="11453" y="15592"/>
                </a:cubicBezTo>
                <a:cubicBezTo>
                  <a:pt x="6911" y="15768"/>
                  <a:pt x="899" y="21389"/>
                  <a:pt x="899" y="21389"/>
                </a:cubicBezTo>
                <a:cubicBezTo>
                  <a:pt x="262" y="18668"/>
                  <a:pt x="-44" y="15711"/>
                  <a:pt x="5" y="12737"/>
                </a:cubicBezTo>
                <a:cubicBezTo>
                  <a:pt x="53" y="9784"/>
                  <a:pt x="450" y="6888"/>
                  <a:pt x="1166" y="4262"/>
                </a:cubicBezTo>
                <a:close/>
              </a:path>
            </a:pathLst>
          </a:custGeom>
          <a:blipFill>
            <a:blip r:embed="rId2" cstate="print">
              <a:extLst>
                <a:ext uri="{28A0092B-C50C-407E-A947-70E740481C1C}">
                  <a14:useLocalDpi xmlns:a14="http://schemas.microsoft.com/office/drawing/2010/main"/>
                </a:ext>
              </a:extLst>
            </a:blip>
            <a:stretch>
              <a:fillRect/>
            </a:stretch>
          </a:blipFill>
          <a:ln w="25400">
            <a:solidFill>
              <a:srgbClr val="929292"/>
            </a:solidFill>
            <a:miter lim="400000"/>
          </a:ln>
        </p:spPr>
        <p:txBody>
          <a:bodyPr lIns="38100" tIns="38100" rIns="38100" bIns="38100" anchor="ctr"/>
          <a:lstStyle/>
          <a:p>
            <a:pPr defTabSz="171450">
              <a:defRPr sz="1400" b="0"/>
            </a:pPr>
            <a:endParaRPr sz="525"/>
          </a:p>
        </p:txBody>
      </p:sp>
      <p:sp>
        <p:nvSpPr>
          <p:cNvPr id="171" name="Shape 171"/>
          <p:cNvSpPr/>
          <p:nvPr/>
        </p:nvSpPr>
        <p:spPr>
          <a:xfrm>
            <a:off x="1509779" y="3700915"/>
            <a:ext cx="393646" cy="17608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fontScale="92500"/>
          </a:bodyPr>
          <a:lstStyle>
            <a:lvl1pPr defTabSz="345043">
              <a:defRPr sz="1428">
                <a:solidFill>
                  <a:srgbClr val="6C6C6C"/>
                </a:solidFill>
                <a:latin typeface="Century Gothic"/>
                <a:ea typeface="Century Gothic"/>
                <a:cs typeface="Century Gothic"/>
                <a:sym typeface="Century Gothic"/>
              </a:defRPr>
            </a:lvl1pPr>
          </a:lstStyle>
          <a:p>
            <a:r>
              <a:rPr sz="536"/>
              <a:t>Front View</a:t>
            </a:r>
          </a:p>
        </p:txBody>
      </p:sp>
      <p:sp>
        <p:nvSpPr>
          <p:cNvPr id="172" name="Shape 172"/>
          <p:cNvSpPr/>
          <p:nvPr/>
        </p:nvSpPr>
        <p:spPr>
          <a:xfrm>
            <a:off x="849239" y="4631858"/>
            <a:ext cx="1597630" cy="12212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p>
            <a:pPr algn="just" defTabSz="125159">
              <a:defRPr sz="1825" b="0">
                <a:latin typeface="Avenir Next Condensed"/>
                <a:ea typeface="Avenir Next Condensed"/>
                <a:cs typeface="Avenir Next Condensed"/>
                <a:sym typeface="Avenir Next Condensed"/>
              </a:defRPr>
            </a:pPr>
            <a:r>
              <a:rPr sz="900" dirty="0">
                <a:latin typeface="+mj-lt"/>
              </a:rPr>
              <a:t>The first sphere is chosen for the feeling of its location. When one is immersed in nature that feels safe, and unspoiled we relax. For that reason we open with a fast untouched coastline. </a:t>
            </a:r>
          </a:p>
        </p:txBody>
      </p:sp>
      <p:sp>
        <p:nvSpPr>
          <p:cNvPr id="173" name="Shape 173"/>
          <p:cNvSpPr/>
          <p:nvPr/>
        </p:nvSpPr>
        <p:spPr>
          <a:xfrm>
            <a:off x="800604" y="4445227"/>
            <a:ext cx="1773659" cy="1227047"/>
          </a:xfrm>
          <a:custGeom>
            <a:avLst/>
            <a:gdLst/>
            <a:ahLst/>
            <a:cxnLst>
              <a:cxn ang="0">
                <a:pos x="wd2" y="hd2"/>
              </a:cxn>
              <a:cxn ang="5400000">
                <a:pos x="wd2" y="hd2"/>
              </a:cxn>
              <a:cxn ang="10800000">
                <a:pos x="wd2" y="hd2"/>
              </a:cxn>
              <a:cxn ang="16200000">
                <a:pos x="wd2" y="hd2"/>
              </a:cxn>
            </a:cxnLst>
            <a:rect l="0" t="0" r="r" b="b"/>
            <a:pathLst>
              <a:path w="21600" h="21600" extrusionOk="0">
                <a:moveTo>
                  <a:pt x="5348" y="0"/>
                </a:moveTo>
                <a:lnTo>
                  <a:pt x="4662" y="2580"/>
                </a:lnTo>
                <a:lnTo>
                  <a:pt x="343" y="2580"/>
                </a:lnTo>
                <a:cubicBezTo>
                  <a:pt x="154" y="2580"/>
                  <a:pt x="0" y="2800"/>
                  <a:pt x="0" y="3069"/>
                </a:cubicBezTo>
                <a:lnTo>
                  <a:pt x="0" y="21111"/>
                </a:lnTo>
                <a:cubicBezTo>
                  <a:pt x="0" y="21381"/>
                  <a:pt x="154" y="21600"/>
                  <a:pt x="343" y="21600"/>
                </a:cubicBezTo>
                <a:lnTo>
                  <a:pt x="21259" y="21600"/>
                </a:lnTo>
                <a:cubicBezTo>
                  <a:pt x="21448" y="21600"/>
                  <a:pt x="21600" y="21381"/>
                  <a:pt x="21600" y="21111"/>
                </a:cubicBezTo>
                <a:lnTo>
                  <a:pt x="21600" y="3069"/>
                </a:lnTo>
                <a:cubicBezTo>
                  <a:pt x="21600" y="2800"/>
                  <a:pt x="21448" y="2580"/>
                  <a:pt x="21259" y="2580"/>
                </a:cubicBezTo>
                <a:lnTo>
                  <a:pt x="6035" y="2580"/>
                </a:lnTo>
                <a:lnTo>
                  <a:pt x="5348" y="0"/>
                </a:lnTo>
                <a:close/>
              </a:path>
            </a:pathLst>
          </a:custGeom>
          <a:ln w="25400">
            <a:solidFill>
              <a:schemeClr val="accent2"/>
            </a:solidFill>
            <a:miter lim="400000"/>
          </a:ln>
        </p:spPr>
        <p:txBody>
          <a:bodyPr lIns="26789" tIns="26789" rIns="26789" bIns="26789" anchor="ctr"/>
          <a:lstStyle/>
          <a:p>
            <a:pPr>
              <a:defRPr sz="3000" b="0">
                <a:solidFill>
                  <a:schemeClr val="accent2">
                    <a:hueOff val="-177681"/>
                    <a:satOff val="-17391"/>
                    <a:lumOff val="16666"/>
                  </a:schemeClr>
                </a:solidFill>
                <a:latin typeface="+mn-lt"/>
                <a:ea typeface="+mn-ea"/>
                <a:cs typeface="+mn-cs"/>
                <a:sym typeface="Helvetica Neue Medium"/>
              </a:defRPr>
            </a:pPr>
            <a:endParaRPr sz="1125"/>
          </a:p>
        </p:txBody>
      </p:sp>
      <p:sp>
        <p:nvSpPr>
          <p:cNvPr id="174" name="Shape 174"/>
          <p:cNvSpPr/>
          <p:nvPr/>
        </p:nvSpPr>
        <p:spPr>
          <a:xfrm>
            <a:off x="2101756" y="4257133"/>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2">
                    <a:hueOff val="-177681"/>
                    <a:satOff val="-17391"/>
                    <a:lumOff val="16666"/>
                  </a:schemeClr>
                </a:solidFill>
                <a:latin typeface="Avenir Next Condensed"/>
                <a:ea typeface="Avenir Next Condensed"/>
                <a:cs typeface="Avenir Next Condensed"/>
                <a:sym typeface="Avenir Next Condensed"/>
              </a:defRPr>
            </a:lvl1pPr>
          </a:lstStyle>
          <a:p>
            <a:r>
              <a:rPr sz="1392" dirty="0">
                <a:latin typeface="+mj-lt"/>
              </a:rPr>
              <a:t>see</a:t>
            </a:r>
          </a:p>
        </p:txBody>
      </p:sp>
      <p:sp>
        <p:nvSpPr>
          <p:cNvPr id="175" name="Shape 175"/>
          <p:cNvSpPr/>
          <p:nvPr/>
        </p:nvSpPr>
        <p:spPr>
          <a:xfrm>
            <a:off x="2126093" y="1628391"/>
            <a:ext cx="1787280" cy="635919"/>
          </a:xfrm>
          <a:custGeom>
            <a:avLst/>
            <a:gdLst/>
            <a:ahLst/>
            <a:cxnLst>
              <a:cxn ang="0">
                <a:pos x="wd2" y="hd2"/>
              </a:cxn>
              <a:cxn ang="5400000">
                <a:pos x="wd2" y="hd2"/>
              </a:cxn>
              <a:cxn ang="10800000">
                <a:pos x="wd2" y="hd2"/>
              </a:cxn>
              <a:cxn ang="16200000">
                <a:pos x="wd2" y="hd2"/>
              </a:cxn>
            </a:cxnLst>
            <a:rect l="0" t="0" r="r" b="b"/>
            <a:pathLst>
              <a:path w="21600" h="21600" extrusionOk="0">
                <a:moveTo>
                  <a:pt x="1479" y="0"/>
                </a:moveTo>
                <a:cubicBezTo>
                  <a:pt x="662" y="0"/>
                  <a:pt x="0" y="1781"/>
                  <a:pt x="0" y="3978"/>
                </a:cubicBezTo>
                <a:lnTo>
                  <a:pt x="0" y="11796"/>
                </a:lnTo>
                <a:cubicBezTo>
                  <a:pt x="0" y="13993"/>
                  <a:pt x="662" y="15774"/>
                  <a:pt x="1479" y="15774"/>
                </a:cubicBezTo>
                <a:lnTo>
                  <a:pt x="5153" y="15774"/>
                </a:lnTo>
                <a:lnTo>
                  <a:pt x="3129" y="21600"/>
                </a:lnTo>
                <a:lnTo>
                  <a:pt x="8984" y="15774"/>
                </a:lnTo>
                <a:lnTo>
                  <a:pt x="20121" y="15774"/>
                </a:lnTo>
                <a:cubicBezTo>
                  <a:pt x="20938" y="15774"/>
                  <a:pt x="21600" y="13993"/>
                  <a:pt x="21600" y="11796"/>
                </a:cubicBezTo>
                <a:lnTo>
                  <a:pt x="21600" y="3978"/>
                </a:lnTo>
                <a:cubicBezTo>
                  <a:pt x="21600" y="1781"/>
                  <a:pt x="20938" y="0"/>
                  <a:pt x="20121" y="0"/>
                </a:cubicBezTo>
                <a:lnTo>
                  <a:pt x="1479" y="0"/>
                </a:lnTo>
                <a:close/>
              </a:path>
            </a:pathLst>
          </a:custGeom>
          <a:ln w="25400">
            <a:solidFill>
              <a:schemeClr val="accent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76" name="Shape 176"/>
          <p:cNvSpPr/>
          <p:nvPr/>
        </p:nvSpPr>
        <p:spPr>
          <a:xfrm>
            <a:off x="2192497" y="1653401"/>
            <a:ext cx="1692749" cy="549752"/>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457200">
              <a:defRPr sz="2500" b="0">
                <a:latin typeface="Avenir Next Condensed"/>
                <a:ea typeface="Avenir Next Condensed"/>
                <a:cs typeface="Avenir Next Condensed"/>
                <a:sym typeface="Avenir Next Condensed"/>
              </a:defRPr>
            </a:lvl1pPr>
          </a:lstStyle>
          <a:p>
            <a:r>
              <a:rPr sz="938" dirty="0">
                <a:latin typeface="+mj-lt"/>
              </a:rPr>
              <a:t>We see a young person walking towards a clinic</a:t>
            </a:r>
          </a:p>
        </p:txBody>
      </p:sp>
      <p:sp>
        <p:nvSpPr>
          <p:cNvPr id="177" name="Shape 177"/>
          <p:cNvSpPr/>
          <p:nvPr/>
        </p:nvSpPr>
        <p:spPr>
          <a:xfrm>
            <a:off x="3571584" y="1402605"/>
            <a:ext cx="518171" cy="33290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2"/>
                </a:solidFill>
                <a:latin typeface="Avenir Next Condensed"/>
                <a:ea typeface="Avenir Next Condensed"/>
                <a:cs typeface="Avenir Next Condensed"/>
                <a:sym typeface="Avenir Next Condensed"/>
              </a:defRPr>
            </a:lvl1pPr>
          </a:lstStyle>
          <a:p>
            <a:r>
              <a:rPr sz="1392" dirty="0">
                <a:latin typeface="+mj-lt"/>
              </a:rPr>
              <a:t>see</a:t>
            </a:r>
          </a:p>
        </p:txBody>
      </p:sp>
      <p:sp>
        <p:nvSpPr>
          <p:cNvPr id="178" name="Shape 178"/>
          <p:cNvSpPr/>
          <p:nvPr/>
        </p:nvSpPr>
        <p:spPr>
          <a:xfrm>
            <a:off x="3507930" y="3989791"/>
            <a:ext cx="805736"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fontScale="92500"/>
          </a:bodyPr>
          <a:lstStyle>
            <a:lvl1pPr algn="just" defTabSz="283463">
              <a:defRPr sz="3596" b="0">
                <a:solidFill>
                  <a:schemeClr val="accent2">
                    <a:hueOff val="-177681"/>
                    <a:satOff val="-17391"/>
                    <a:lumOff val="16666"/>
                  </a:schemeClr>
                </a:solidFill>
                <a:latin typeface="Avenir Next Condensed"/>
                <a:ea typeface="Avenir Next Condensed"/>
                <a:cs typeface="Avenir Next Condensed"/>
                <a:sym typeface="Avenir Next Condensed"/>
              </a:defRPr>
            </a:lvl1pPr>
          </a:lstStyle>
          <a:p>
            <a:r>
              <a:rPr sz="1349" dirty="0">
                <a:latin typeface="+mj-lt"/>
              </a:rPr>
              <a:t>Young Client</a:t>
            </a:r>
          </a:p>
        </p:txBody>
      </p:sp>
      <p:sp>
        <p:nvSpPr>
          <p:cNvPr id="179" name="Shape 179"/>
          <p:cNvSpPr/>
          <p:nvPr/>
        </p:nvSpPr>
        <p:spPr>
          <a:xfrm>
            <a:off x="1140439" y="1491171"/>
            <a:ext cx="1005413" cy="33290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46888">
              <a:defRPr sz="3132" b="0">
                <a:solidFill>
                  <a:schemeClr val="accent2">
                    <a:hueOff val="-177681"/>
                    <a:satOff val="-17391"/>
                    <a:lumOff val="16666"/>
                  </a:schemeClr>
                </a:solidFill>
                <a:latin typeface="Avenir Next Condensed"/>
                <a:ea typeface="Avenir Next Condensed"/>
                <a:cs typeface="Avenir Next Condensed"/>
                <a:sym typeface="Avenir Next Condensed"/>
              </a:defRPr>
            </a:lvl1pPr>
          </a:lstStyle>
          <a:p>
            <a:r>
              <a:rPr sz="1175" dirty="0">
                <a:latin typeface="+mj-lt"/>
              </a:rPr>
              <a:t>Female activist</a:t>
            </a:r>
          </a:p>
        </p:txBody>
      </p:sp>
      <p:sp>
        <p:nvSpPr>
          <p:cNvPr id="180" name="Shape 180"/>
          <p:cNvSpPr/>
          <p:nvPr/>
        </p:nvSpPr>
        <p:spPr>
          <a:xfrm>
            <a:off x="3263297" y="6295078"/>
            <a:ext cx="664612"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1m00sec</a:t>
            </a:r>
          </a:p>
        </p:txBody>
      </p:sp>
      <p:sp>
        <p:nvSpPr>
          <p:cNvPr id="181" name="Shape 181"/>
          <p:cNvSpPr/>
          <p:nvPr/>
        </p:nvSpPr>
        <p:spPr>
          <a:xfrm flipV="1">
            <a:off x="1141277" y="5907058"/>
            <a:ext cx="1" cy="438686"/>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183" name="Shape 183"/>
          <p:cNvSpPr/>
          <p:nvPr/>
        </p:nvSpPr>
        <p:spPr>
          <a:xfrm>
            <a:off x="5436221" y="1126567"/>
            <a:ext cx="2162156" cy="42544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315468">
              <a:defRPr sz="4002" b="0">
                <a:latin typeface="Avenir Next Condensed"/>
                <a:ea typeface="Avenir Next Condensed"/>
                <a:cs typeface="Avenir Next Condensed"/>
                <a:sym typeface="Avenir Next Condensed"/>
              </a:defRPr>
            </a:lvl1pPr>
          </a:lstStyle>
          <a:p>
            <a:r>
              <a:rPr sz="1800" dirty="0">
                <a:latin typeface="+mj-lt"/>
              </a:rPr>
              <a:t>Navigating a clinic visit </a:t>
            </a:r>
          </a:p>
        </p:txBody>
      </p:sp>
      <p:sp>
        <p:nvSpPr>
          <p:cNvPr id="184" name="Shape 184"/>
          <p:cNvSpPr/>
          <p:nvPr/>
        </p:nvSpPr>
        <p:spPr>
          <a:xfrm>
            <a:off x="2091304" y="1125336"/>
            <a:ext cx="1564970" cy="30070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lnSpcReduction="10000"/>
          </a:bodyPr>
          <a:lstStyle>
            <a:lvl1pPr algn="just" defTabSz="315468">
              <a:defRPr sz="4002" b="0">
                <a:latin typeface="Avenir Next Condensed"/>
                <a:ea typeface="Avenir Next Condensed"/>
                <a:cs typeface="Avenir Next Condensed"/>
                <a:sym typeface="Avenir Next Condensed"/>
              </a:defRPr>
            </a:lvl1pPr>
          </a:lstStyle>
          <a:p>
            <a:r>
              <a:rPr sz="1800" dirty="0">
                <a:latin typeface="+mj-lt"/>
              </a:rPr>
              <a:t>Building </a:t>
            </a:r>
            <a:r>
              <a:rPr lang="en-US" sz="1800" dirty="0">
                <a:latin typeface="+mj-lt"/>
              </a:rPr>
              <a:t>tr</a:t>
            </a:r>
            <a:r>
              <a:rPr sz="1800" dirty="0">
                <a:latin typeface="+mj-lt"/>
              </a:rPr>
              <a:t>ust</a:t>
            </a:r>
          </a:p>
        </p:txBody>
      </p:sp>
      <p:sp>
        <p:nvSpPr>
          <p:cNvPr id="185" name="Shape 185"/>
          <p:cNvSpPr/>
          <p:nvPr/>
        </p:nvSpPr>
        <p:spPr>
          <a:xfrm>
            <a:off x="5629088" y="1745848"/>
            <a:ext cx="2675066" cy="1174596"/>
          </a:xfrm>
          <a:custGeom>
            <a:avLst/>
            <a:gdLst/>
            <a:ahLst/>
            <a:cxnLst>
              <a:cxn ang="0">
                <a:pos x="wd2" y="hd2"/>
              </a:cxn>
              <a:cxn ang="5400000">
                <a:pos x="wd2" y="hd2"/>
              </a:cxn>
              <a:cxn ang="10800000">
                <a:pos x="wd2" y="hd2"/>
              </a:cxn>
              <a:cxn ang="16200000">
                <a:pos x="wd2" y="hd2"/>
              </a:cxn>
            </a:cxnLst>
            <a:rect l="0" t="0" r="r" b="b"/>
            <a:pathLst>
              <a:path w="21600" h="21600" extrusionOk="0">
                <a:moveTo>
                  <a:pt x="1264" y="0"/>
                </a:moveTo>
                <a:cubicBezTo>
                  <a:pt x="566" y="0"/>
                  <a:pt x="0" y="1413"/>
                  <a:pt x="0" y="3154"/>
                </a:cubicBezTo>
                <a:lnTo>
                  <a:pt x="0" y="11727"/>
                </a:lnTo>
                <a:cubicBezTo>
                  <a:pt x="0" y="13469"/>
                  <a:pt x="566" y="14882"/>
                  <a:pt x="1264" y="14882"/>
                </a:cubicBezTo>
                <a:lnTo>
                  <a:pt x="7965" y="14882"/>
                </a:lnTo>
                <a:lnTo>
                  <a:pt x="6965" y="21600"/>
                </a:lnTo>
                <a:lnTo>
                  <a:pt x="9926" y="14882"/>
                </a:lnTo>
                <a:lnTo>
                  <a:pt x="20337" y="14882"/>
                </a:lnTo>
                <a:cubicBezTo>
                  <a:pt x="21035" y="14882"/>
                  <a:pt x="21600" y="13469"/>
                  <a:pt x="21600" y="11727"/>
                </a:cubicBezTo>
                <a:lnTo>
                  <a:pt x="21600" y="3154"/>
                </a:lnTo>
                <a:cubicBezTo>
                  <a:pt x="21600" y="1413"/>
                  <a:pt x="21035" y="0"/>
                  <a:pt x="20337" y="0"/>
                </a:cubicBezTo>
                <a:lnTo>
                  <a:pt x="1264" y="0"/>
                </a:lnTo>
                <a:close/>
              </a:path>
            </a:pathLst>
          </a:custGeom>
          <a:ln w="25400">
            <a:solidFill>
              <a:schemeClr val="accent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86" name="Shape 186"/>
          <p:cNvSpPr/>
          <p:nvPr/>
        </p:nvSpPr>
        <p:spPr>
          <a:xfrm>
            <a:off x="5722115" y="1772879"/>
            <a:ext cx="2491139" cy="81966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fontScale="92500" lnSpcReduction="10000"/>
          </a:bodyPr>
          <a:lstStyle>
            <a:lvl1pPr algn="just" defTabSz="333756">
              <a:defRPr sz="1825" b="0">
                <a:latin typeface="Avenir Next Condensed"/>
                <a:ea typeface="Avenir Next Condensed"/>
                <a:cs typeface="Avenir Next Condensed"/>
                <a:sym typeface="Avenir Next Condensed"/>
              </a:defRPr>
            </a:lvl1pPr>
          </a:lstStyle>
          <a:p>
            <a:r>
              <a:rPr sz="900" dirty="0">
                <a:latin typeface="+mj-lt"/>
              </a:rPr>
              <a:t>We see and feel the eyes of a community looking at us as we walk into a facility. These could be your aunt or cousin. You </a:t>
            </a:r>
            <a:r>
              <a:rPr sz="900" dirty="0" err="1">
                <a:latin typeface="+mj-lt"/>
              </a:rPr>
              <a:t>dont</a:t>
            </a:r>
            <a:r>
              <a:rPr sz="900" dirty="0">
                <a:latin typeface="+mj-lt"/>
              </a:rPr>
              <a:t> want people to know you want to have an HIV test. This fear leads to many not getting tested. We will attempt to help a user navigate their way through the waiting room to help them feel more comfortable visiting a clinic. </a:t>
            </a:r>
          </a:p>
        </p:txBody>
      </p:sp>
      <p:sp>
        <p:nvSpPr>
          <p:cNvPr id="187" name="Shape 187"/>
          <p:cNvSpPr/>
          <p:nvPr/>
        </p:nvSpPr>
        <p:spPr>
          <a:xfrm>
            <a:off x="7970494" y="1464182"/>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2"/>
                </a:solidFill>
                <a:latin typeface="Avenir Next Condensed"/>
                <a:ea typeface="Avenir Next Condensed"/>
                <a:cs typeface="Avenir Next Condensed"/>
                <a:sym typeface="Avenir Next Condensed"/>
              </a:defRPr>
            </a:lvl1pPr>
          </a:lstStyle>
          <a:p>
            <a:r>
              <a:rPr sz="1392" dirty="0">
                <a:latin typeface="+mj-lt"/>
              </a:rPr>
              <a:t>see</a:t>
            </a:r>
          </a:p>
        </p:txBody>
      </p:sp>
      <p:sp>
        <p:nvSpPr>
          <p:cNvPr id="188" name="Shape 188"/>
          <p:cNvSpPr/>
          <p:nvPr/>
        </p:nvSpPr>
        <p:spPr>
          <a:xfrm>
            <a:off x="5190582" y="4844001"/>
            <a:ext cx="2407795" cy="742211"/>
          </a:xfrm>
          <a:custGeom>
            <a:avLst/>
            <a:gdLst/>
            <a:ahLst/>
            <a:cxnLst>
              <a:cxn ang="0">
                <a:pos x="wd2" y="hd2"/>
              </a:cxn>
              <a:cxn ang="5400000">
                <a:pos x="wd2" y="hd2"/>
              </a:cxn>
              <a:cxn ang="10800000">
                <a:pos x="wd2" y="hd2"/>
              </a:cxn>
              <a:cxn ang="16200000">
                <a:pos x="wd2" y="hd2"/>
              </a:cxn>
            </a:cxnLst>
            <a:rect l="0" t="0" r="r" b="b"/>
            <a:pathLst>
              <a:path w="21600" h="21600" extrusionOk="0">
                <a:moveTo>
                  <a:pt x="1156" y="0"/>
                </a:moveTo>
                <a:cubicBezTo>
                  <a:pt x="518" y="0"/>
                  <a:pt x="0" y="1681"/>
                  <a:pt x="0" y="3751"/>
                </a:cubicBezTo>
                <a:lnTo>
                  <a:pt x="0" y="10908"/>
                </a:lnTo>
                <a:cubicBezTo>
                  <a:pt x="0" y="12978"/>
                  <a:pt x="518" y="14659"/>
                  <a:pt x="1156" y="14659"/>
                </a:cubicBezTo>
                <a:lnTo>
                  <a:pt x="7825" y="14659"/>
                </a:lnTo>
                <a:lnTo>
                  <a:pt x="6588" y="21600"/>
                </a:lnTo>
                <a:lnTo>
                  <a:pt x="9944" y="14659"/>
                </a:lnTo>
                <a:lnTo>
                  <a:pt x="20444" y="14659"/>
                </a:lnTo>
                <a:cubicBezTo>
                  <a:pt x="21082" y="14659"/>
                  <a:pt x="21600" y="12978"/>
                  <a:pt x="21600" y="10908"/>
                </a:cubicBezTo>
                <a:lnTo>
                  <a:pt x="21600" y="3751"/>
                </a:lnTo>
                <a:cubicBezTo>
                  <a:pt x="21600" y="1681"/>
                  <a:pt x="21082" y="0"/>
                  <a:pt x="20444" y="0"/>
                </a:cubicBezTo>
                <a:lnTo>
                  <a:pt x="1156"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89" name="Shape 189"/>
          <p:cNvSpPr/>
          <p:nvPr/>
        </p:nvSpPr>
        <p:spPr>
          <a:xfrm>
            <a:off x="5091904" y="4563628"/>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190" name="Shape 190"/>
          <p:cNvSpPr/>
          <p:nvPr/>
        </p:nvSpPr>
        <p:spPr>
          <a:xfrm>
            <a:off x="5299535" y="4865545"/>
            <a:ext cx="2189890" cy="50454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324611">
              <a:defRPr sz="1775" b="0">
                <a:latin typeface="Avenir Next Condensed"/>
                <a:ea typeface="Avenir Next Condensed"/>
                <a:cs typeface="Avenir Next Condensed"/>
                <a:sym typeface="Avenir Next Condensed"/>
              </a:defRPr>
            </a:lvl1pPr>
          </a:lstStyle>
          <a:p>
            <a:r>
              <a:rPr sz="900" dirty="0">
                <a:latin typeface="+mj-lt"/>
              </a:rPr>
              <a:t>We hear a youthful voice guide us through in a very fun and matter of fact way. “Chillout, don’t stress, this is your life.</a:t>
            </a:r>
          </a:p>
        </p:txBody>
      </p:sp>
      <p:sp>
        <p:nvSpPr>
          <p:cNvPr id="191" name="Shape 191"/>
          <p:cNvSpPr/>
          <p:nvPr/>
        </p:nvSpPr>
        <p:spPr>
          <a:xfrm flipV="1">
            <a:off x="4412563" y="1281487"/>
            <a:ext cx="1" cy="4261652"/>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192" name="Shape 192"/>
          <p:cNvSpPr/>
          <p:nvPr/>
        </p:nvSpPr>
        <p:spPr>
          <a:xfrm>
            <a:off x="6074841" y="6272403"/>
            <a:ext cx="719065"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3m00sec</a:t>
            </a:r>
          </a:p>
        </p:txBody>
      </p:sp>
      <p:pic>
        <p:nvPicPr>
          <p:cNvPr id="193" name="WhatsApp Image 2018-06-07 at 09.26.36(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0799" y="1728880"/>
            <a:ext cx="1033572" cy="1550357"/>
          </a:xfrm>
          <a:prstGeom prst="rect">
            <a:avLst/>
          </a:prstGeom>
          <a:ln w="12700">
            <a:miter lim="400000"/>
          </a:ln>
        </p:spPr>
      </p:pic>
      <p:pic>
        <p:nvPicPr>
          <p:cNvPr id="195" name="WhatsApp Image 2018-06-07 at 09.26.3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30384" y="2680566"/>
            <a:ext cx="3156057" cy="19380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Shape 274">
            <a:extLst>
              <a:ext uri="{FF2B5EF4-FFF2-40B4-BE49-F238E27FC236}">
                <a16:creationId xmlns:a16="http://schemas.microsoft.com/office/drawing/2014/main" xmlns="" id="{E6467032-8B73-BC48-A389-155501B938B5}"/>
              </a:ext>
            </a:extLst>
          </p:cNvPr>
          <p:cNvSpPr/>
          <p:nvPr/>
        </p:nvSpPr>
        <p:spPr>
          <a:xfrm>
            <a:off x="0" y="934065"/>
            <a:ext cx="8593394" cy="0"/>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38" name="Shape 197">
            <a:extLst>
              <a:ext uri="{FF2B5EF4-FFF2-40B4-BE49-F238E27FC236}">
                <a16:creationId xmlns:a16="http://schemas.microsoft.com/office/drawing/2014/main" xmlns="" id="{F1A0D183-940A-A149-B075-00C5542614C9}"/>
              </a:ext>
            </a:extLst>
          </p:cNvPr>
          <p:cNvSpPr/>
          <p:nvPr/>
        </p:nvSpPr>
        <p:spPr>
          <a:xfrm>
            <a:off x="6674265" y="462444"/>
            <a:ext cx="2126861"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smtClean="0">
                <a:latin typeface="+mj-lt"/>
              </a:rPr>
              <a:t>Youth </a:t>
            </a:r>
            <a:r>
              <a:rPr lang="en-US" sz="1763" dirty="0" smtClean="0">
                <a:latin typeface="+mj-lt"/>
              </a:rPr>
              <a:t>s</a:t>
            </a:r>
            <a:r>
              <a:rPr sz="1763" dirty="0">
                <a:latin typeface="+mj-lt"/>
              </a:rPr>
              <a:t>toryboard </a:t>
            </a:r>
            <a:r>
              <a:rPr lang="en-US" sz="1763" dirty="0" err="1" smtClean="0">
                <a:latin typeface="+mj-lt"/>
              </a:rPr>
              <a:t>pt</a:t>
            </a:r>
            <a:r>
              <a:rPr lang="en-US" sz="1763" dirty="0" smtClean="0">
                <a:latin typeface="+mj-lt"/>
              </a:rPr>
              <a:t> 1</a:t>
            </a:r>
            <a:endParaRPr sz="1763" dirty="0">
              <a:latin typeface="+mj-lt"/>
            </a:endParaRPr>
          </a:p>
        </p:txBody>
      </p:sp>
      <p:sp>
        <p:nvSpPr>
          <p:cNvPr id="39" name="Shape 161">
            <a:extLst>
              <a:ext uri="{FF2B5EF4-FFF2-40B4-BE49-F238E27FC236}">
                <a16:creationId xmlns:a16="http://schemas.microsoft.com/office/drawing/2014/main" xmlns="" id="{00AC9801-95C6-AA4E-B22A-6121E9A84160}"/>
              </a:ext>
            </a:extLst>
          </p:cNvPr>
          <p:cNvSpPr/>
          <p:nvPr/>
        </p:nvSpPr>
        <p:spPr>
          <a:xfrm>
            <a:off x="2683092" y="5682404"/>
            <a:ext cx="193038" cy="629823"/>
          </a:xfrm>
          <a:prstGeom prst="ellipse">
            <a:avLst/>
          </a:prstGeom>
          <a:solidFill>
            <a:schemeClr val="bg1"/>
          </a:solidFill>
          <a:ln w="12700">
            <a:no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60" name="Shape 160"/>
          <p:cNvSpPr/>
          <p:nvPr/>
        </p:nvSpPr>
        <p:spPr>
          <a:xfrm>
            <a:off x="1234725" y="6084642"/>
            <a:ext cx="7371597" cy="83519"/>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pic>
        <p:nvPicPr>
          <p:cNvPr id="194" name="WhatsApp Image 2018-06-07 at 09.26.37(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47698" y="4192634"/>
            <a:ext cx="1180211" cy="1770315"/>
          </a:xfrm>
          <a:prstGeom prst="rect">
            <a:avLst/>
          </a:prstGeom>
          <a:ln w="12700">
            <a:miter lim="400000"/>
          </a:ln>
        </p:spPr>
      </p:pic>
      <p:sp>
        <p:nvSpPr>
          <p:cNvPr id="41" name="Shape 184">
            <a:extLst>
              <a:ext uri="{FF2B5EF4-FFF2-40B4-BE49-F238E27FC236}">
                <a16:creationId xmlns:a16="http://schemas.microsoft.com/office/drawing/2014/main" xmlns="" id="{E16ED859-F5AF-E643-B18D-A153D6861681}"/>
              </a:ext>
            </a:extLst>
          </p:cNvPr>
          <p:cNvSpPr/>
          <p:nvPr/>
        </p:nvSpPr>
        <p:spPr>
          <a:xfrm>
            <a:off x="7144628" y="5760953"/>
            <a:ext cx="2066991" cy="215136"/>
          </a:xfrm>
          <a:prstGeom prst="rect">
            <a:avLst/>
          </a:prstGeom>
          <a:ln w="12700">
            <a:noFill/>
            <a:miter lim="400000"/>
          </a:ln>
          <a:extLst>
            <a:ext uri="{C572A759-6A51-4108-AA02-DFA0A04FC94B}">
              <ma14:wrappingTextBoxFlag xmlns:ma14="http://schemas.microsoft.com/office/mac/drawingml/2011/main" xmlns="" val="1"/>
            </a:ext>
          </a:extLst>
        </p:spPr>
        <p:txBody>
          <a:bodyPr lIns="19050" tIns="19050" rIns="19050" bIns="19050">
            <a:normAutofit fontScale="77500" lnSpcReduction="20000"/>
          </a:bodyPr>
          <a:lstStyle>
            <a:lvl1pPr algn="just" defTabSz="315468">
              <a:defRPr sz="4002" b="0">
                <a:latin typeface="Avenir Next Condensed"/>
                <a:ea typeface="Avenir Next Condensed"/>
                <a:cs typeface="Avenir Next Condensed"/>
                <a:sym typeface="Avenir Next Condensed"/>
              </a:defRPr>
            </a:lvl1pPr>
          </a:lstStyle>
          <a:p>
            <a:r>
              <a:rPr lang="en-ZA" sz="1800" dirty="0">
                <a:latin typeface="+mj-lt"/>
              </a:rPr>
              <a:t>(Note: </a:t>
            </a:r>
            <a:r>
              <a:rPr lang="en-ZA" sz="1800" dirty="0" smtClean="0">
                <a:latin typeface="+mj-lt"/>
              </a:rPr>
              <a:t>draft concept</a:t>
            </a:r>
            <a:r>
              <a:rPr lang="en-ZA" sz="1800" dirty="0">
                <a:latin typeface="+mj-lt"/>
              </a:rPr>
              <a:t>)</a:t>
            </a:r>
            <a:endParaRPr lang="en-GB" sz="1800" dirty="0">
              <a:latin typeface="+mj-lt"/>
            </a:endParaRPr>
          </a:p>
        </p:txBody>
      </p:sp>
    </p:spTree>
    <p:extLst>
      <p:ext uri="{BB962C8B-B14F-4D97-AF65-F5344CB8AC3E}">
        <p14:creationId xmlns:p14="http://schemas.microsoft.com/office/powerpoint/2010/main" val="344888974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6648628" y="462444"/>
            <a:ext cx="2152498"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a:latin typeface="+mj-lt"/>
              </a:rPr>
              <a:t>Youth </a:t>
            </a:r>
            <a:r>
              <a:rPr lang="en-US" sz="1763" dirty="0" smtClean="0">
                <a:latin typeface="+mj-lt"/>
              </a:rPr>
              <a:t>s</a:t>
            </a:r>
            <a:r>
              <a:rPr sz="1763" dirty="0">
                <a:latin typeface="+mj-lt"/>
              </a:rPr>
              <a:t>toryboard </a:t>
            </a:r>
            <a:r>
              <a:rPr lang="en-US" sz="1763" dirty="0" err="1" smtClean="0">
                <a:latin typeface="+mj-lt"/>
              </a:rPr>
              <a:t>pt</a:t>
            </a:r>
            <a:r>
              <a:rPr lang="en-US" sz="1763" dirty="0" smtClean="0">
                <a:latin typeface="+mj-lt"/>
              </a:rPr>
              <a:t> 2</a:t>
            </a:r>
            <a:endParaRPr sz="1763" dirty="0">
              <a:latin typeface="+mj-lt"/>
            </a:endParaRPr>
          </a:p>
        </p:txBody>
      </p:sp>
      <p:sp>
        <p:nvSpPr>
          <p:cNvPr id="198" name="Shape 198"/>
          <p:cNvSpPr/>
          <p:nvPr/>
        </p:nvSpPr>
        <p:spPr>
          <a:xfrm>
            <a:off x="695290" y="5856094"/>
            <a:ext cx="7371597" cy="83519"/>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199" name="Shape 199"/>
          <p:cNvSpPr/>
          <p:nvPr/>
        </p:nvSpPr>
        <p:spPr>
          <a:xfrm>
            <a:off x="8117514" y="5523249"/>
            <a:ext cx="72008" cy="749211"/>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00" name="Shape 200"/>
          <p:cNvSpPr/>
          <p:nvPr/>
        </p:nvSpPr>
        <p:spPr>
          <a:xfrm>
            <a:off x="8240148" y="5760584"/>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3-5min</a:t>
            </a:r>
          </a:p>
        </p:txBody>
      </p:sp>
      <p:sp>
        <p:nvSpPr>
          <p:cNvPr id="201" name="Shape 201"/>
          <p:cNvSpPr/>
          <p:nvPr/>
        </p:nvSpPr>
        <p:spPr>
          <a:xfrm>
            <a:off x="8346953" y="5936796"/>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end</a:t>
            </a:r>
          </a:p>
        </p:txBody>
      </p:sp>
      <p:sp>
        <p:nvSpPr>
          <p:cNvPr id="202" name="Shape 202"/>
          <p:cNvSpPr/>
          <p:nvPr/>
        </p:nvSpPr>
        <p:spPr>
          <a:xfrm>
            <a:off x="5654200" y="1122663"/>
            <a:ext cx="2535321" cy="4330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274320">
              <a:defRPr sz="3480" b="0">
                <a:latin typeface="Avenir Next Condensed"/>
                <a:ea typeface="Avenir Next Condensed"/>
                <a:cs typeface="Avenir Next Condensed"/>
                <a:sym typeface="Avenir Next Condensed"/>
              </a:defRPr>
            </a:lvl1pPr>
          </a:lstStyle>
          <a:p>
            <a:r>
              <a:rPr lang="en-US" sz="1800" dirty="0">
                <a:latin typeface="+mj-lt"/>
              </a:rPr>
              <a:t>Looking to a bright</a:t>
            </a:r>
            <a:r>
              <a:rPr sz="1800" dirty="0">
                <a:latin typeface="+mj-lt"/>
              </a:rPr>
              <a:t> </a:t>
            </a:r>
            <a:r>
              <a:rPr lang="en-US" sz="1800" dirty="0">
                <a:latin typeface="+mj-lt"/>
              </a:rPr>
              <a:t>f</a:t>
            </a:r>
            <a:r>
              <a:rPr sz="1800" dirty="0">
                <a:latin typeface="+mj-lt"/>
              </a:rPr>
              <a:t>uture</a:t>
            </a:r>
          </a:p>
        </p:txBody>
      </p:sp>
      <p:sp>
        <p:nvSpPr>
          <p:cNvPr id="203" name="Shape 203"/>
          <p:cNvSpPr/>
          <p:nvPr/>
        </p:nvSpPr>
        <p:spPr>
          <a:xfrm>
            <a:off x="5288152" y="3638410"/>
            <a:ext cx="2661345" cy="1740550"/>
          </a:xfrm>
          <a:custGeom>
            <a:avLst/>
            <a:gdLst/>
            <a:ahLst/>
            <a:cxnLst>
              <a:cxn ang="0">
                <a:pos x="wd2" y="hd2"/>
              </a:cxn>
              <a:cxn ang="5400000">
                <a:pos x="wd2" y="hd2"/>
              </a:cxn>
              <a:cxn ang="10800000">
                <a:pos x="wd2" y="hd2"/>
              </a:cxn>
              <a:cxn ang="16200000">
                <a:pos x="wd2" y="hd2"/>
              </a:cxn>
            </a:cxnLst>
            <a:rect l="0" t="0" r="r" b="b"/>
            <a:pathLst>
              <a:path w="21600" h="21600" extrusionOk="0">
                <a:moveTo>
                  <a:pt x="1109" y="0"/>
                </a:moveTo>
                <a:cubicBezTo>
                  <a:pt x="496" y="0"/>
                  <a:pt x="0" y="711"/>
                  <a:pt x="0" y="1588"/>
                </a:cubicBezTo>
                <a:lnTo>
                  <a:pt x="0" y="15174"/>
                </a:lnTo>
                <a:cubicBezTo>
                  <a:pt x="0" y="16051"/>
                  <a:pt x="496" y="16763"/>
                  <a:pt x="1109" y="16763"/>
                </a:cubicBezTo>
                <a:lnTo>
                  <a:pt x="10317" y="16763"/>
                </a:lnTo>
                <a:lnTo>
                  <a:pt x="11141" y="21600"/>
                </a:lnTo>
                <a:lnTo>
                  <a:pt x="11706" y="16763"/>
                </a:lnTo>
                <a:lnTo>
                  <a:pt x="20491" y="16763"/>
                </a:lnTo>
                <a:cubicBezTo>
                  <a:pt x="21104" y="16763"/>
                  <a:pt x="21600" y="16051"/>
                  <a:pt x="21600" y="15174"/>
                </a:cubicBezTo>
                <a:lnTo>
                  <a:pt x="21600" y="1588"/>
                </a:lnTo>
                <a:cubicBezTo>
                  <a:pt x="21600" y="711"/>
                  <a:pt x="21104" y="0"/>
                  <a:pt x="20491" y="0"/>
                </a:cubicBezTo>
                <a:lnTo>
                  <a:pt x="1109"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04" name="Shape 204"/>
          <p:cNvSpPr/>
          <p:nvPr/>
        </p:nvSpPr>
        <p:spPr>
          <a:xfrm>
            <a:off x="4225371" y="1532416"/>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206" name="Shape 206"/>
          <p:cNvSpPr/>
          <p:nvPr/>
        </p:nvSpPr>
        <p:spPr>
          <a:xfrm>
            <a:off x="5331069" y="3678669"/>
            <a:ext cx="2575510" cy="131409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lnSpcReduction="10000"/>
          </a:bodyPr>
          <a:lstStyle/>
          <a:p>
            <a:pPr algn="just" defTabSz="138875">
              <a:defRPr sz="2025" b="0">
                <a:latin typeface="Avenir Next Condensed"/>
                <a:ea typeface="Avenir Next Condensed"/>
                <a:cs typeface="Avenir Next Condensed"/>
                <a:sym typeface="Avenir Next Condensed"/>
              </a:defRPr>
            </a:pPr>
            <a:r>
              <a:rPr sz="1000" dirty="0">
                <a:latin typeface="+mj-lt"/>
              </a:rPr>
              <a:t>The </a:t>
            </a:r>
            <a:r>
              <a:rPr lang="en-US" sz="1000" dirty="0">
                <a:latin typeface="+mj-lt"/>
              </a:rPr>
              <a:t>v</a:t>
            </a:r>
            <a:r>
              <a:rPr sz="1000" dirty="0">
                <a:latin typeface="+mj-lt"/>
              </a:rPr>
              <a:t>oice </a:t>
            </a:r>
            <a:r>
              <a:rPr lang="en-US" sz="1000" dirty="0">
                <a:latin typeface="+mj-lt"/>
              </a:rPr>
              <a:t>c</a:t>
            </a:r>
            <a:r>
              <a:rPr sz="1000" dirty="0">
                <a:latin typeface="+mj-lt"/>
              </a:rPr>
              <a:t>oncludes:</a:t>
            </a:r>
          </a:p>
          <a:p>
            <a:pPr algn="just" defTabSz="138875">
              <a:defRPr sz="2025" b="0">
                <a:latin typeface="Avenir Next Condensed"/>
                <a:ea typeface="Avenir Next Condensed"/>
                <a:cs typeface="Avenir Next Condensed"/>
                <a:sym typeface="Avenir Next Condensed"/>
              </a:defRPr>
            </a:pPr>
            <a:r>
              <a:rPr sz="1000" dirty="0">
                <a:latin typeface="+mj-lt"/>
              </a:rPr>
              <a:t>If there is one thing I have learnt from my journey living with HIV is that there is a bright future ahead. My clinic, my friends and my medication are very important to me. Without them in my life I would be in a very different place. Being HIV positive is </a:t>
            </a:r>
            <a:r>
              <a:rPr lang="en-US" sz="1000" dirty="0">
                <a:latin typeface="+mj-lt"/>
              </a:rPr>
              <a:t>not </a:t>
            </a:r>
            <a:r>
              <a:rPr sz="1000" dirty="0">
                <a:latin typeface="+mj-lt"/>
              </a:rPr>
              <a:t>a death sentence if I stay on my treatment and keep going to my clinic. </a:t>
            </a:r>
            <a:r>
              <a:rPr lang="en-US" sz="1000" dirty="0">
                <a:latin typeface="+mj-lt"/>
              </a:rPr>
              <a:t>.</a:t>
            </a:r>
            <a:endParaRPr sz="1000" dirty="0">
              <a:latin typeface="+mj-lt"/>
            </a:endParaRPr>
          </a:p>
        </p:txBody>
      </p:sp>
      <p:sp>
        <p:nvSpPr>
          <p:cNvPr id="208" name="Shape 208"/>
          <p:cNvSpPr/>
          <p:nvPr/>
        </p:nvSpPr>
        <p:spPr>
          <a:xfrm flipV="1">
            <a:off x="4721111" y="1172551"/>
            <a:ext cx="1" cy="4261652"/>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209" name="Shape 209"/>
          <p:cNvSpPr/>
          <p:nvPr/>
        </p:nvSpPr>
        <p:spPr>
          <a:xfrm>
            <a:off x="2723861" y="6066530"/>
            <a:ext cx="805551"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4m00sec</a:t>
            </a:r>
          </a:p>
        </p:txBody>
      </p:sp>
      <p:sp>
        <p:nvSpPr>
          <p:cNvPr id="210" name="Shape 210"/>
          <p:cNvSpPr/>
          <p:nvPr/>
        </p:nvSpPr>
        <p:spPr>
          <a:xfrm flipV="1">
            <a:off x="8155614" y="5670978"/>
            <a:ext cx="1" cy="438686"/>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211" name="Shape 211"/>
          <p:cNvSpPr/>
          <p:nvPr/>
        </p:nvSpPr>
        <p:spPr>
          <a:xfrm>
            <a:off x="1265098" y="1120273"/>
            <a:ext cx="2888973" cy="30070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306324">
              <a:defRPr sz="3886" b="0">
                <a:latin typeface="Avenir Next Condensed"/>
                <a:ea typeface="Avenir Next Condensed"/>
                <a:cs typeface="Avenir Next Condensed"/>
                <a:sym typeface="Avenir Next Condensed"/>
              </a:defRPr>
            </a:lvl1pPr>
          </a:lstStyle>
          <a:p>
            <a:r>
              <a:rPr sz="1800" dirty="0">
                <a:latin typeface="+mj-lt"/>
              </a:rPr>
              <a:t>Your </a:t>
            </a:r>
            <a:r>
              <a:rPr lang="en-US" sz="1800" dirty="0">
                <a:latin typeface="+mj-lt"/>
              </a:rPr>
              <a:t>l</a:t>
            </a:r>
            <a:r>
              <a:rPr sz="1800" dirty="0">
                <a:latin typeface="+mj-lt"/>
              </a:rPr>
              <a:t>ife at home with </a:t>
            </a:r>
            <a:r>
              <a:rPr lang="en-US" sz="1800" dirty="0">
                <a:latin typeface="+mj-lt"/>
              </a:rPr>
              <a:t>ARVS</a:t>
            </a:r>
            <a:endParaRPr sz="1800" dirty="0">
              <a:latin typeface="+mj-lt"/>
            </a:endParaRPr>
          </a:p>
        </p:txBody>
      </p:sp>
      <p:sp>
        <p:nvSpPr>
          <p:cNvPr id="212" name="Shape 212"/>
          <p:cNvSpPr/>
          <p:nvPr/>
        </p:nvSpPr>
        <p:spPr>
          <a:xfrm>
            <a:off x="5601173" y="1940937"/>
            <a:ext cx="1955789" cy="1677876"/>
          </a:xfrm>
          <a:prstGeom prst="ellipse">
            <a:avLst/>
          </a:prstGeom>
          <a:solidFill>
            <a:srgbClr val="D6D5D5"/>
          </a:solidFill>
          <a:ln w="12700">
            <a:miter lim="400000"/>
          </a:ln>
        </p:spPr>
        <p:txBody>
          <a:bodyPr lIns="38100" tIns="38100" rIns="38100" bIns="38100" anchor="ctr"/>
          <a:lstStyle/>
          <a:p>
            <a:pPr defTabSz="171450">
              <a:defRPr sz="1400" b="0"/>
            </a:pPr>
            <a:endParaRPr sz="525"/>
          </a:p>
        </p:txBody>
      </p:sp>
      <p:sp>
        <p:nvSpPr>
          <p:cNvPr id="213" name="Shape 213"/>
          <p:cNvSpPr/>
          <p:nvPr/>
        </p:nvSpPr>
        <p:spPr>
          <a:xfrm>
            <a:off x="7143837" y="1711785"/>
            <a:ext cx="1293186" cy="478483"/>
          </a:xfrm>
          <a:custGeom>
            <a:avLst/>
            <a:gdLst/>
            <a:ahLst/>
            <a:cxnLst>
              <a:cxn ang="0">
                <a:pos x="wd2" y="hd2"/>
              </a:cxn>
              <a:cxn ang="5400000">
                <a:pos x="wd2" y="hd2"/>
              </a:cxn>
              <a:cxn ang="10800000">
                <a:pos x="wd2" y="hd2"/>
              </a:cxn>
              <a:cxn ang="16200000">
                <a:pos x="wd2" y="hd2"/>
              </a:cxn>
            </a:cxnLst>
            <a:rect l="0" t="0" r="r" b="b"/>
            <a:pathLst>
              <a:path w="21600" h="21600" extrusionOk="0">
                <a:moveTo>
                  <a:pt x="1265" y="0"/>
                </a:moveTo>
                <a:cubicBezTo>
                  <a:pt x="567" y="0"/>
                  <a:pt x="0" y="1439"/>
                  <a:pt x="0" y="3211"/>
                </a:cubicBezTo>
                <a:lnTo>
                  <a:pt x="0" y="11556"/>
                </a:lnTo>
                <a:cubicBezTo>
                  <a:pt x="0" y="13328"/>
                  <a:pt x="567" y="14767"/>
                  <a:pt x="1265" y="14767"/>
                </a:cubicBezTo>
                <a:lnTo>
                  <a:pt x="7989" y="14767"/>
                </a:lnTo>
                <a:lnTo>
                  <a:pt x="6964" y="21600"/>
                </a:lnTo>
                <a:lnTo>
                  <a:pt x="9957" y="14767"/>
                </a:lnTo>
                <a:lnTo>
                  <a:pt x="20335" y="14767"/>
                </a:lnTo>
                <a:cubicBezTo>
                  <a:pt x="21033" y="14767"/>
                  <a:pt x="21600" y="13328"/>
                  <a:pt x="21600" y="11556"/>
                </a:cubicBezTo>
                <a:lnTo>
                  <a:pt x="21600" y="3211"/>
                </a:lnTo>
                <a:cubicBezTo>
                  <a:pt x="21600" y="1439"/>
                  <a:pt x="21033" y="0"/>
                  <a:pt x="20335" y="0"/>
                </a:cubicBezTo>
                <a:lnTo>
                  <a:pt x="1265" y="0"/>
                </a:lnTo>
                <a:close/>
              </a:path>
            </a:pathLst>
          </a:custGeom>
          <a:ln w="25400">
            <a:solidFill>
              <a:schemeClr val="accent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14" name="Shape 214"/>
          <p:cNvSpPr/>
          <p:nvPr/>
        </p:nvSpPr>
        <p:spPr>
          <a:xfrm>
            <a:off x="7221415" y="1764725"/>
            <a:ext cx="2431215" cy="63399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457200">
              <a:defRPr sz="2500" b="0">
                <a:latin typeface="Avenir Next Condensed"/>
                <a:ea typeface="Avenir Next Condensed"/>
                <a:cs typeface="Avenir Next Condensed"/>
                <a:sym typeface="Avenir Next Condensed"/>
              </a:defRPr>
            </a:lvl1pPr>
          </a:lstStyle>
          <a:p>
            <a:r>
              <a:rPr sz="1200" dirty="0">
                <a:latin typeface="+mj-lt"/>
              </a:rPr>
              <a:t>Spheres of triumph</a:t>
            </a:r>
          </a:p>
        </p:txBody>
      </p:sp>
      <p:sp>
        <p:nvSpPr>
          <p:cNvPr id="215" name="Shape 215"/>
          <p:cNvSpPr/>
          <p:nvPr/>
        </p:nvSpPr>
        <p:spPr>
          <a:xfrm>
            <a:off x="7834425" y="1417287"/>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2"/>
                </a:solidFill>
                <a:latin typeface="Avenir Next Condensed"/>
                <a:ea typeface="Avenir Next Condensed"/>
                <a:cs typeface="Avenir Next Condensed"/>
                <a:sym typeface="Avenir Next Condensed"/>
              </a:defRPr>
            </a:lvl1pPr>
          </a:lstStyle>
          <a:p>
            <a:r>
              <a:rPr sz="1392" dirty="0">
                <a:latin typeface="+mj-lt"/>
              </a:rPr>
              <a:t>see</a:t>
            </a:r>
          </a:p>
        </p:txBody>
      </p:sp>
      <p:sp>
        <p:nvSpPr>
          <p:cNvPr id="216" name="Shape 216"/>
          <p:cNvSpPr/>
          <p:nvPr/>
        </p:nvSpPr>
        <p:spPr>
          <a:xfrm>
            <a:off x="7502533" y="3349842"/>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217" name="Shape 217"/>
          <p:cNvSpPr/>
          <p:nvPr/>
        </p:nvSpPr>
        <p:spPr>
          <a:xfrm>
            <a:off x="6202567" y="6043855"/>
            <a:ext cx="81353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5m00sec</a:t>
            </a:r>
          </a:p>
        </p:txBody>
      </p:sp>
      <p:sp>
        <p:nvSpPr>
          <p:cNvPr id="218" name="Shape 218"/>
          <p:cNvSpPr/>
          <p:nvPr/>
        </p:nvSpPr>
        <p:spPr>
          <a:xfrm>
            <a:off x="649380" y="1709000"/>
            <a:ext cx="1760787" cy="1511486"/>
          </a:xfrm>
          <a:prstGeom prst="ellipse">
            <a:avLst/>
          </a:prstGeom>
          <a:solidFill>
            <a:srgbClr val="D6D5D5"/>
          </a:solidFill>
          <a:ln w="12700">
            <a:miter lim="400000"/>
          </a:ln>
        </p:spPr>
        <p:txBody>
          <a:bodyPr lIns="38100" tIns="38100" rIns="38100" bIns="38100" anchor="ctr"/>
          <a:lstStyle/>
          <a:p>
            <a:pPr defTabSz="171450">
              <a:defRPr sz="1400" b="0"/>
            </a:pPr>
            <a:endParaRPr sz="525"/>
          </a:p>
        </p:txBody>
      </p:sp>
      <p:sp>
        <p:nvSpPr>
          <p:cNvPr id="219" name="Shape 219"/>
          <p:cNvSpPr/>
          <p:nvPr/>
        </p:nvSpPr>
        <p:spPr>
          <a:xfrm>
            <a:off x="445612" y="1802879"/>
            <a:ext cx="2082599" cy="1180858"/>
          </a:xfrm>
          <a:custGeom>
            <a:avLst/>
            <a:gdLst/>
            <a:ahLst/>
            <a:cxnLst>
              <a:cxn ang="0">
                <a:pos x="wd2" y="hd2"/>
              </a:cxn>
              <a:cxn ang="5400000">
                <a:pos x="wd2" y="hd2"/>
              </a:cxn>
              <a:cxn ang="10800000">
                <a:pos x="wd2" y="hd2"/>
              </a:cxn>
              <a:cxn ang="16200000">
                <a:pos x="wd2" y="hd2"/>
              </a:cxn>
            </a:cxnLst>
            <a:rect l="0" t="0" r="r" b="b"/>
            <a:pathLst>
              <a:path w="21429" h="21389" extrusionOk="0">
                <a:moveTo>
                  <a:pt x="1166" y="4262"/>
                </a:moveTo>
                <a:cubicBezTo>
                  <a:pt x="4093" y="1738"/>
                  <a:pt x="7250" y="305"/>
                  <a:pt x="10464" y="44"/>
                </a:cubicBezTo>
                <a:cubicBezTo>
                  <a:pt x="13598" y="-211"/>
                  <a:pt x="16729" y="652"/>
                  <a:pt x="19693" y="2587"/>
                </a:cubicBezTo>
                <a:cubicBezTo>
                  <a:pt x="20608" y="5164"/>
                  <a:pt x="21181" y="8119"/>
                  <a:pt x="21365" y="11203"/>
                </a:cubicBezTo>
                <a:cubicBezTo>
                  <a:pt x="21556" y="14417"/>
                  <a:pt x="21318" y="17671"/>
                  <a:pt x="20672" y="20666"/>
                </a:cubicBezTo>
                <a:cubicBezTo>
                  <a:pt x="20672" y="20666"/>
                  <a:pt x="15996" y="15416"/>
                  <a:pt x="11453" y="15592"/>
                </a:cubicBezTo>
                <a:cubicBezTo>
                  <a:pt x="6911" y="15768"/>
                  <a:pt x="899" y="21389"/>
                  <a:pt x="899" y="21389"/>
                </a:cubicBezTo>
                <a:cubicBezTo>
                  <a:pt x="262" y="18668"/>
                  <a:pt x="-44" y="15711"/>
                  <a:pt x="5" y="12737"/>
                </a:cubicBezTo>
                <a:cubicBezTo>
                  <a:pt x="53" y="9784"/>
                  <a:pt x="450" y="6888"/>
                  <a:pt x="1166" y="4262"/>
                </a:cubicBezTo>
                <a:close/>
              </a:path>
            </a:pathLst>
          </a:custGeom>
          <a:blipFill>
            <a:blip r:embed="rId2" cstate="print">
              <a:extLst>
                <a:ext uri="{28A0092B-C50C-407E-A947-70E740481C1C}">
                  <a14:useLocalDpi xmlns:a14="http://schemas.microsoft.com/office/drawing/2010/main"/>
                </a:ext>
              </a:extLst>
            </a:blip>
            <a:stretch>
              <a:fillRect/>
            </a:stretch>
          </a:blipFill>
          <a:ln w="25400">
            <a:solidFill>
              <a:srgbClr val="929292"/>
            </a:solidFill>
            <a:miter lim="400000"/>
          </a:ln>
        </p:spPr>
        <p:txBody>
          <a:bodyPr lIns="38100" tIns="38100" rIns="38100" bIns="38100" anchor="ctr"/>
          <a:lstStyle/>
          <a:p>
            <a:pPr defTabSz="171450">
              <a:defRPr sz="1400" b="0"/>
            </a:pPr>
            <a:endParaRPr sz="525"/>
          </a:p>
        </p:txBody>
      </p:sp>
      <p:sp>
        <p:nvSpPr>
          <p:cNvPr id="220" name="Shape 220"/>
          <p:cNvSpPr/>
          <p:nvPr/>
        </p:nvSpPr>
        <p:spPr>
          <a:xfrm>
            <a:off x="601306" y="4000559"/>
            <a:ext cx="1760788" cy="1511486"/>
          </a:xfrm>
          <a:prstGeom prst="ellipse">
            <a:avLst/>
          </a:prstGeom>
          <a:solidFill>
            <a:srgbClr val="D6D5D5"/>
          </a:solidFill>
          <a:ln w="12700">
            <a:miter lim="400000"/>
          </a:ln>
        </p:spPr>
        <p:txBody>
          <a:bodyPr lIns="38100" tIns="38100" rIns="38100" bIns="38100" anchor="ctr"/>
          <a:lstStyle/>
          <a:p>
            <a:pPr defTabSz="171450">
              <a:defRPr sz="1400" b="0"/>
            </a:pPr>
            <a:endParaRPr sz="525"/>
          </a:p>
        </p:txBody>
      </p:sp>
      <p:sp>
        <p:nvSpPr>
          <p:cNvPr id="221" name="Shape 221"/>
          <p:cNvSpPr/>
          <p:nvPr/>
        </p:nvSpPr>
        <p:spPr>
          <a:xfrm>
            <a:off x="397537" y="4094437"/>
            <a:ext cx="2082599" cy="1180857"/>
          </a:xfrm>
          <a:custGeom>
            <a:avLst/>
            <a:gdLst/>
            <a:ahLst/>
            <a:cxnLst>
              <a:cxn ang="0">
                <a:pos x="wd2" y="hd2"/>
              </a:cxn>
              <a:cxn ang="5400000">
                <a:pos x="wd2" y="hd2"/>
              </a:cxn>
              <a:cxn ang="10800000">
                <a:pos x="wd2" y="hd2"/>
              </a:cxn>
              <a:cxn ang="16200000">
                <a:pos x="wd2" y="hd2"/>
              </a:cxn>
            </a:cxnLst>
            <a:rect l="0" t="0" r="r" b="b"/>
            <a:pathLst>
              <a:path w="21429" h="21389" extrusionOk="0">
                <a:moveTo>
                  <a:pt x="1166" y="4262"/>
                </a:moveTo>
                <a:cubicBezTo>
                  <a:pt x="4093" y="1738"/>
                  <a:pt x="7250" y="305"/>
                  <a:pt x="10464" y="44"/>
                </a:cubicBezTo>
                <a:cubicBezTo>
                  <a:pt x="13598" y="-211"/>
                  <a:pt x="16729" y="652"/>
                  <a:pt x="19693" y="2587"/>
                </a:cubicBezTo>
                <a:cubicBezTo>
                  <a:pt x="20608" y="5164"/>
                  <a:pt x="21181" y="8119"/>
                  <a:pt x="21365" y="11203"/>
                </a:cubicBezTo>
                <a:cubicBezTo>
                  <a:pt x="21556" y="14417"/>
                  <a:pt x="21318" y="17671"/>
                  <a:pt x="20672" y="20666"/>
                </a:cubicBezTo>
                <a:cubicBezTo>
                  <a:pt x="20672" y="20666"/>
                  <a:pt x="15996" y="15416"/>
                  <a:pt x="11453" y="15592"/>
                </a:cubicBezTo>
                <a:cubicBezTo>
                  <a:pt x="6911" y="15768"/>
                  <a:pt x="899" y="21389"/>
                  <a:pt x="899" y="21389"/>
                </a:cubicBezTo>
                <a:cubicBezTo>
                  <a:pt x="262" y="18668"/>
                  <a:pt x="-44" y="15711"/>
                  <a:pt x="5" y="12737"/>
                </a:cubicBezTo>
                <a:cubicBezTo>
                  <a:pt x="53" y="9784"/>
                  <a:pt x="450" y="6888"/>
                  <a:pt x="1166" y="4262"/>
                </a:cubicBezTo>
                <a:close/>
              </a:path>
            </a:pathLst>
          </a:custGeom>
          <a:blipFill>
            <a:blip r:embed="rId3" cstate="print">
              <a:extLst>
                <a:ext uri="{28A0092B-C50C-407E-A947-70E740481C1C}">
                  <a14:useLocalDpi xmlns:a14="http://schemas.microsoft.com/office/drawing/2010/main"/>
                </a:ext>
              </a:extLst>
            </a:blip>
            <a:stretch>
              <a:fillRect/>
            </a:stretch>
          </a:blipFill>
          <a:ln w="25400">
            <a:solidFill>
              <a:srgbClr val="929292"/>
            </a:solidFill>
            <a:miter lim="400000"/>
          </a:ln>
        </p:spPr>
        <p:txBody>
          <a:bodyPr lIns="38100" tIns="38100" rIns="38100" bIns="38100" anchor="ctr"/>
          <a:lstStyle/>
          <a:p>
            <a:pPr defTabSz="171450">
              <a:defRPr sz="1400" b="0"/>
            </a:pPr>
            <a:endParaRPr sz="525"/>
          </a:p>
        </p:txBody>
      </p:sp>
      <p:sp>
        <p:nvSpPr>
          <p:cNvPr id="222" name="Shape 222"/>
          <p:cNvSpPr/>
          <p:nvPr/>
        </p:nvSpPr>
        <p:spPr>
          <a:xfrm>
            <a:off x="2620606" y="2831009"/>
            <a:ext cx="1760787" cy="1511486"/>
          </a:xfrm>
          <a:prstGeom prst="ellipse">
            <a:avLst/>
          </a:prstGeom>
          <a:solidFill>
            <a:srgbClr val="D6D5D5"/>
          </a:solidFill>
          <a:ln w="12700">
            <a:miter lim="400000"/>
          </a:ln>
        </p:spPr>
        <p:txBody>
          <a:bodyPr lIns="38100" tIns="38100" rIns="38100" bIns="38100" anchor="ctr"/>
          <a:lstStyle/>
          <a:p>
            <a:pPr defTabSz="171450">
              <a:defRPr sz="1400" b="0"/>
            </a:pPr>
            <a:endParaRPr sz="525"/>
          </a:p>
        </p:txBody>
      </p:sp>
      <p:sp>
        <p:nvSpPr>
          <p:cNvPr id="223" name="Shape 223"/>
          <p:cNvSpPr/>
          <p:nvPr/>
        </p:nvSpPr>
        <p:spPr>
          <a:xfrm>
            <a:off x="2416837" y="2924888"/>
            <a:ext cx="2082599" cy="1180858"/>
          </a:xfrm>
          <a:custGeom>
            <a:avLst/>
            <a:gdLst/>
            <a:ahLst/>
            <a:cxnLst>
              <a:cxn ang="0">
                <a:pos x="wd2" y="hd2"/>
              </a:cxn>
              <a:cxn ang="5400000">
                <a:pos x="wd2" y="hd2"/>
              </a:cxn>
              <a:cxn ang="10800000">
                <a:pos x="wd2" y="hd2"/>
              </a:cxn>
              <a:cxn ang="16200000">
                <a:pos x="wd2" y="hd2"/>
              </a:cxn>
            </a:cxnLst>
            <a:rect l="0" t="0" r="r" b="b"/>
            <a:pathLst>
              <a:path w="21429" h="21389" extrusionOk="0">
                <a:moveTo>
                  <a:pt x="1166" y="4262"/>
                </a:moveTo>
                <a:cubicBezTo>
                  <a:pt x="4093" y="1738"/>
                  <a:pt x="7250" y="305"/>
                  <a:pt x="10464" y="44"/>
                </a:cubicBezTo>
                <a:cubicBezTo>
                  <a:pt x="13598" y="-211"/>
                  <a:pt x="16729" y="652"/>
                  <a:pt x="19693" y="2587"/>
                </a:cubicBezTo>
                <a:cubicBezTo>
                  <a:pt x="20608" y="5164"/>
                  <a:pt x="21181" y="8119"/>
                  <a:pt x="21365" y="11203"/>
                </a:cubicBezTo>
                <a:cubicBezTo>
                  <a:pt x="21556" y="14417"/>
                  <a:pt x="21318" y="17671"/>
                  <a:pt x="20672" y="20666"/>
                </a:cubicBezTo>
                <a:cubicBezTo>
                  <a:pt x="20672" y="20666"/>
                  <a:pt x="15996" y="15416"/>
                  <a:pt x="11453" y="15592"/>
                </a:cubicBezTo>
                <a:cubicBezTo>
                  <a:pt x="6911" y="15768"/>
                  <a:pt x="899" y="21389"/>
                  <a:pt x="899" y="21389"/>
                </a:cubicBezTo>
                <a:cubicBezTo>
                  <a:pt x="262" y="18668"/>
                  <a:pt x="-44" y="15711"/>
                  <a:pt x="5" y="12737"/>
                </a:cubicBezTo>
                <a:cubicBezTo>
                  <a:pt x="53" y="9784"/>
                  <a:pt x="450" y="6888"/>
                  <a:pt x="1166" y="4262"/>
                </a:cubicBezTo>
                <a:close/>
              </a:path>
            </a:pathLst>
          </a:custGeom>
          <a:blipFill>
            <a:blip r:embed="rId4" cstate="print">
              <a:extLst>
                <a:ext uri="{28A0092B-C50C-407E-A947-70E740481C1C}">
                  <a14:useLocalDpi xmlns:a14="http://schemas.microsoft.com/office/drawing/2010/main"/>
                </a:ext>
              </a:extLst>
            </a:blip>
            <a:stretch>
              <a:fillRect/>
            </a:stretch>
          </a:blipFill>
          <a:ln w="25400">
            <a:solidFill>
              <a:srgbClr val="929292"/>
            </a:solidFill>
            <a:miter lim="400000"/>
          </a:ln>
        </p:spPr>
        <p:txBody>
          <a:bodyPr lIns="38100" tIns="38100" rIns="38100" bIns="38100" anchor="ctr"/>
          <a:lstStyle/>
          <a:p>
            <a:pPr defTabSz="171450">
              <a:defRPr sz="1400" b="0"/>
            </a:pPr>
            <a:endParaRPr sz="525"/>
          </a:p>
        </p:txBody>
      </p:sp>
      <p:sp>
        <p:nvSpPr>
          <p:cNvPr id="224" name="Shape 224"/>
          <p:cNvSpPr/>
          <p:nvPr/>
        </p:nvSpPr>
        <p:spPr>
          <a:xfrm>
            <a:off x="2346540" y="1813021"/>
            <a:ext cx="2275115" cy="968689"/>
          </a:xfrm>
          <a:custGeom>
            <a:avLst/>
            <a:gdLst/>
            <a:ahLst/>
            <a:cxnLst>
              <a:cxn ang="0">
                <a:pos x="wd2" y="hd2"/>
              </a:cxn>
              <a:cxn ang="5400000">
                <a:pos x="wd2" y="hd2"/>
              </a:cxn>
              <a:cxn ang="10800000">
                <a:pos x="wd2" y="hd2"/>
              </a:cxn>
              <a:cxn ang="16200000">
                <a:pos x="wd2" y="hd2"/>
              </a:cxn>
            </a:cxnLst>
            <a:rect l="0" t="0" r="r" b="b"/>
            <a:pathLst>
              <a:path w="21600" h="21600" extrusionOk="0">
                <a:moveTo>
                  <a:pt x="5627" y="0"/>
                </a:moveTo>
                <a:cubicBezTo>
                  <a:pt x="5101" y="0"/>
                  <a:pt x="4674" y="1162"/>
                  <a:pt x="4674" y="2596"/>
                </a:cubicBezTo>
                <a:lnTo>
                  <a:pt x="4674" y="10684"/>
                </a:lnTo>
                <a:lnTo>
                  <a:pt x="0" y="13174"/>
                </a:lnTo>
                <a:lnTo>
                  <a:pt x="4674" y="13943"/>
                </a:lnTo>
                <a:lnTo>
                  <a:pt x="4674" y="19004"/>
                </a:lnTo>
                <a:cubicBezTo>
                  <a:pt x="4674" y="20438"/>
                  <a:pt x="5101" y="21600"/>
                  <a:pt x="5627" y="21600"/>
                </a:cubicBezTo>
                <a:lnTo>
                  <a:pt x="20647" y="21600"/>
                </a:lnTo>
                <a:cubicBezTo>
                  <a:pt x="21173" y="21600"/>
                  <a:pt x="21600" y="20438"/>
                  <a:pt x="21600" y="19004"/>
                </a:cubicBezTo>
                <a:lnTo>
                  <a:pt x="21600" y="2596"/>
                </a:lnTo>
                <a:cubicBezTo>
                  <a:pt x="21600" y="1162"/>
                  <a:pt x="21173" y="0"/>
                  <a:pt x="20647" y="0"/>
                </a:cubicBezTo>
                <a:lnTo>
                  <a:pt x="5627"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25" name="Shape 225"/>
          <p:cNvSpPr/>
          <p:nvPr/>
        </p:nvSpPr>
        <p:spPr>
          <a:xfrm>
            <a:off x="2867929" y="1824314"/>
            <a:ext cx="1753726" cy="95556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388620">
              <a:defRPr sz="2125" b="0">
                <a:latin typeface="Avenir Next Condensed"/>
                <a:ea typeface="Avenir Next Condensed"/>
                <a:cs typeface="Avenir Next Condensed"/>
                <a:sym typeface="Avenir Next Condensed"/>
              </a:defRPr>
            </a:lvl1pPr>
          </a:lstStyle>
          <a:p>
            <a:r>
              <a:rPr sz="1000" dirty="0">
                <a:latin typeface="+mj-lt"/>
              </a:rPr>
              <a:t>I learnt that the clinic staff do want me to live a healthy life and that they have good and bad days. I learnt to not give up until I find someone who understands me and is willing to be kind. </a:t>
            </a:r>
          </a:p>
        </p:txBody>
      </p:sp>
      <p:sp>
        <p:nvSpPr>
          <p:cNvPr id="226" name="Shape 226"/>
          <p:cNvSpPr/>
          <p:nvPr/>
        </p:nvSpPr>
        <p:spPr>
          <a:xfrm>
            <a:off x="605813" y="2939258"/>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227" name="Shape 227"/>
          <p:cNvSpPr/>
          <p:nvPr/>
        </p:nvSpPr>
        <p:spPr>
          <a:xfrm>
            <a:off x="445612" y="3213446"/>
            <a:ext cx="2656288" cy="816436"/>
          </a:xfrm>
          <a:custGeom>
            <a:avLst/>
            <a:gdLst/>
            <a:ahLst/>
            <a:cxnLst>
              <a:cxn ang="0">
                <a:pos x="wd2" y="hd2"/>
              </a:cxn>
              <a:cxn ang="5400000">
                <a:pos x="wd2" y="hd2"/>
              </a:cxn>
              <a:cxn ang="10800000">
                <a:pos x="wd2" y="hd2"/>
              </a:cxn>
              <a:cxn ang="16200000">
                <a:pos x="wd2" y="hd2"/>
              </a:cxn>
            </a:cxnLst>
            <a:rect l="0" t="0" r="r" b="b"/>
            <a:pathLst>
              <a:path w="21600" h="21600" extrusionOk="0">
                <a:moveTo>
                  <a:pt x="835" y="0"/>
                </a:moveTo>
                <a:cubicBezTo>
                  <a:pt x="374" y="0"/>
                  <a:pt x="0" y="1277"/>
                  <a:pt x="0" y="2853"/>
                </a:cubicBezTo>
                <a:lnTo>
                  <a:pt x="0" y="18747"/>
                </a:lnTo>
                <a:cubicBezTo>
                  <a:pt x="0" y="20323"/>
                  <a:pt x="374" y="21600"/>
                  <a:pt x="835" y="21600"/>
                </a:cubicBezTo>
                <a:lnTo>
                  <a:pt x="13994" y="21600"/>
                </a:lnTo>
                <a:cubicBezTo>
                  <a:pt x="14456" y="21600"/>
                  <a:pt x="14829" y="20323"/>
                  <a:pt x="14829" y="18747"/>
                </a:cubicBezTo>
                <a:lnTo>
                  <a:pt x="14829" y="12586"/>
                </a:lnTo>
                <a:lnTo>
                  <a:pt x="21600" y="10802"/>
                </a:lnTo>
                <a:lnTo>
                  <a:pt x="14829" y="9014"/>
                </a:lnTo>
                <a:lnTo>
                  <a:pt x="14829" y="2853"/>
                </a:lnTo>
                <a:cubicBezTo>
                  <a:pt x="14829" y="1277"/>
                  <a:pt x="14456" y="0"/>
                  <a:pt x="13994" y="0"/>
                </a:cubicBezTo>
                <a:lnTo>
                  <a:pt x="835"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28" name="Shape 228"/>
          <p:cNvSpPr/>
          <p:nvPr/>
        </p:nvSpPr>
        <p:spPr>
          <a:xfrm>
            <a:off x="503465" y="3249839"/>
            <a:ext cx="1681562" cy="87387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406908">
              <a:defRPr sz="2225" b="0">
                <a:latin typeface="Avenir Next Condensed"/>
                <a:ea typeface="Avenir Next Condensed"/>
                <a:cs typeface="Avenir Next Condensed"/>
                <a:sym typeface="Avenir Next Condensed"/>
              </a:defRPr>
            </a:lvl1pPr>
          </a:lstStyle>
          <a:p>
            <a:r>
              <a:rPr sz="1000" dirty="0">
                <a:latin typeface="+mj-lt"/>
              </a:rPr>
              <a:t>When I got home I thought this is it I have found a way to live a long life. Anything is possible for me if I take my </a:t>
            </a:r>
            <a:r>
              <a:rPr lang="en-US" sz="1000" dirty="0">
                <a:latin typeface="+mj-lt"/>
              </a:rPr>
              <a:t>ARVs.</a:t>
            </a:r>
            <a:r>
              <a:rPr sz="1000" dirty="0">
                <a:latin typeface="+mj-lt"/>
              </a:rPr>
              <a:t> I am not afraid of what </a:t>
            </a:r>
            <a:r>
              <a:rPr lang="en-US" sz="1000" dirty="0">
                <a:latin typeface="+mj-lt"/>
              </a:rPr>
              <a:t>others </a:t>
            </a:r>
            <a:r>
              <a:rPr sz="1000" dirty="0">
                <a:latin typeface="+mj-lt"/>
              </a:rPr>
              <a:t> think</a:t>
            </a:r>
          </a:p>
        </p:txBody>
      </p:sp>
      <p:sp>
        <p:nvSpPr>
          <p:cNvPr id="229" name="Shape 229"/>
          <p:cNvSpPr/>
          <p:nvPr/>
        </p:nvSpPr>
        <p:spPr>
          <a:xfrm>
            <a:off x="2788741" y="4238528"/>
            <a:ext cx="415261" cy="27877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292607">
              <a:defRPr sz="3712" b="0">
                <a:solidFill>
                  <a:schemeClr val="accent4"/>
                </a:solidFill>
                <a:latin typeface="Avenir Next Condensed"/>
                <a:ea typeface="Avenir Next Condensed"/>
                <a:cs typeface="Avenir Next Condensed"/>
                <a:sym typeface="Avenir Next Condensed"/>
              </a:defRPr>
            </a:lvl1pPr>
          </a:lstStyle>
          <a:p>
            <a:r>
              <a:rPr sz="1392" dirty="0">
                <a:latin typeface="+mj-lt"/>
              </a:rPr>
              <a:t>say</a:t>
            </a:r>
          </a:p>
        </p:txBody>
      </p:sp>
      <p:sp>
        <p:nvSpPr>
          <p:cNvPr id="230" name="Shape 230"/>
          <p:cNvSpPr/>
          <p:nvPr/>
        </p:nvSpPr>
        <p:spPr>
          <a:xfrm>
            <a:off x="1892424" y="4512714"/>
            <a:ext cx="2488969" cy="1239137"/>
          </a:xfrm>
          <a:custGeom>
            <a:avLst/>
            <a:gdLst/>
            <a:ahLst/>
            <a:cxnLst>
              <a:cxn ang="0">
                <a:pos x="wd2" y="hd2"/>
              </a:cxn>
              <a:cxn ang="5400000">
                <a:pos x="wd2" y="hd2"/>
              </a:cxn>
              <a:cxn ang="10800000">
                <a:pos x="wd2" y="hd2"/>
              </a:cxn>
              <a:cxn ang="16200000">
                <a:pos x="wd2" y="hd2"/>
              </a:cxn>
            </a:cxnLst>
            <a:rect l="0" t="0" r="r" b="b"/>
            <a:pathLst>
              <a:path w="21600" h="21600" extrusionOk="0">
                <a:moveTo>
                  <a:pt x="7693" y="0"/>
                </a:moveTo>
                <a:cubicBezTo>
                  <a:pt x="7234" y="0"/>
                  <a:pt x="6863" y="1277"/>
                  <a:pt x="6863" y="2853"/>
                </a:cubicBezTo>
                <a:lnTo>
                  <a:pt x="6863" y="8142"/>
                </a:lnTo>
                <a:lnTo>
                  <a:pt x="0" y="9112"/>
                </a:lnTo>
                <a:lnTo>
                  <a:pt x="6863" y="11714"/>
                </a:lnTo>
                <a:lnTo>
                  <a:pt x="6863" y="18747"/>
                </a:lnTo>
                <a:cubicBezTo>
                  <a:pt x="6863" y="20323"/>
                  <a:pt x="7234" y="21600"/>
                  <a:pt x="7693" y="21600"/>
                </a:cubicBezTo>
                <a:lnTo>
                  <a:pt x="20770" y="21600"/>
                </a:lnTo>
                <a:cubicBezTo>
                  <a:pt x="21229" y="21600"/>
                  <a:pt x="21600" y="20323"/>
                  <a:pt x="21600" y="18747"/>
                </a:cubicBezTo>
                <a:lnTo>
                  <a:pt x="21600" y="2853"/>
                </a:lnTo>
                <a:cubicBezTo>
                  <a:pt x="21600" y="1277"/>
                  <a:pt x="21229" y="0"/>
                  <a:pt x="20770" y="0"/>
                </a:cubicBezTo>
                <a:lnTo>
                  <a:pt x="7693" y="0"/>
                </a:lnTo>
                <a:close/>
              </a:path>
            </a:pathLst>
          </a:custGeom>
          <a:ln w="25400">
            <a:solidFill>
              <a:schemeClr val="accent4"/>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31" name="Shape 231"/>
          <p:cNvSpPr/>
          <p:nvPr/>
        </p:nvSpPr>
        <p:spPr>
          <a:xfrm>
            <a:off x="2745783" y="4516934"/>
            <a:ext cx="1589745" cy="100631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lvl1pPr algn="just" defTabSz="388620">
              <a:defRPr sz="2125" b="0">
                <a:latin typeface="Avenir Next Condensed"/>
                <a:ea typeface="Avenir Next Condensed"/>
                <a:cs typeface="Avenir Next Condensed"/>
                <a:sym typeface="Avenir Next Condensed"/>
              </a:defRPr>
            </a:lvl1pPr>
          </a:lstStyle>
          <a:p>
            <a:r>
              <a:rPr sz="1000" dirty="0">
                <a:latin typeface="+mj-lt"/>
              </a:rPr>
              <a:t>At the clinic I also learnt that their are friends to be made.  People living with HIV are normal people that just carry a virus...Knowing I have someone my age to talk to has made me see how cool I am.  </a:t>
            </a:r>
          </a:p>
        </p:txBody>
      </p:sp>
      <p:pic>
        <p:nvPicPr>
          <p:cNvPr id="232" name="WhatsApp Image 2018-06-06 at 17.35.1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38431" y="2066192"/>
            <a:ext cx="1760787" cy="1320590"/>
          </a:xfrm>
          <a:prstGeom prst="rect">
            <a:avLst/>
          </a:prstGeom>
          <a:ln w="12700">
            <a:miter lim="400000"/>
          </a:ln>
        </p:spPr>
      </p:pic>
      <p:sp>
        <p:nvSpPr>
          <p:cNvPr id="37" name="Shape 274">
            <a:extLst>
              <a:ext uri="{FF2B5EF4-FFF2-40B4-BE49-F238E27FC236}">
                <a16:creationId xmlns:a16="http://schemas.microsoft.com/office/drawing/2014/main" xmlns="" id="{A39BBE87-1CC9-4849-902F-7A6348E1BA3D}"/>
              </a:ext>
            </a:extLst>
          </p:cNvPr>
          <p:cNvSpPr/>
          <p:nvPr/>
        </p:nvSpPr>
        <p:spPr>
          <a:xfrm>
            <a:off x="0" y="934065"/>
            <a:ext cx="8593394" cy="0"/>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Tree>
    <p:extLst>
      <p:ext uri="{BB962C8B-B14F-4D97-AF65-F5344CB8AC3E}">
        <p14:creationId xmlns:p14="http://schemas.microsoft.com/office/powerpoint/2010/main" val="293405628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1109511" y="2851945"/>
            <a:ext cx="7753179" cy="1"/>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235" name="Shape 235"/>
          <p:cNvSpPr/>
          <p:nvPr/>
        </p:nvSpPr>
        <p:spPr>
          <a:xfrm>
            <a:off x="4366733" y="2134417"/>
            <a:ext cx="4495957" cy="71752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p>
            <a:pPr algn="r" defTabSz="171450">
              <a:defRPr sz="4600" b="0">
                <a:latin typeface="Century Gothic"/>
                <a:ea typeface="Century Gothic"/>
                <a:cs typeface="Century Gothic"/>
                <a:sym typeface="Century Gothic"/>
              </a:defRPr>
            </a:pPr>
            <a:r>
              <a:rPr sz="1725" dirty="0">
                <a:latin typeface="+mj-lt"/>
              </a:rPr>
              <a:t>360 3D Film </a:t>
            </a:r>
            <a:r>
              <a:rPr lang="en-US" sz="1725" dirty="0">
                <a:latin typeface="+mj-lt"/>
              </a:rPr>
              <a:t>#2</a:t>
            </a:r>
            <a:endParaRPr sz="1725" dirty="0">
              <a:latin typeface="+mj-lt"/>
            </a:endParaRPr>
          </a:p>
          <a:p>
            <a:pPr algn="r" defTabSz="171450">
              <a:defRPr sz="4600" b="0">
                <a:latin typeface="Century Gothic"/>
                <a:ea typeface="Century Gothic"/>
                <a:cs typeface="Century Gothic"/>
                <a:sym typeface="Century Gothic"/>
              </a:defRPr>
            </a:pPr>
            <a:r>
              <a:rPr sz="1725" dirty="0">
                <a:latin typeface="+mj-lt"/>
              </a:rPr>
              <a:t>Nurses: The </a:t>
            </a:r>
            <a:r>
              <a:rPr lang="en-US" sz="1725" dirty="0">
                <a:latin typeface="+mj-lt"/>
              </a:rPr>
              <a:t>e</a:t>
            </a:r>
            <a:r>
              <a:rPr sz="1725" dirty="0">
                <a:latin typeface="+mj-lt"/>
              </a:rPr>
              <a:t>ffect of </a:t>
            </a:r>
            <a:r>
              <a:rPr lang="en-US" sz="1725" dirty="0">
                <a:latin typeface="+mj-lt"/>
              </a:rPr>
              <a:t>s</a:t>
            </a:r>
            <a:r>
              <a:rPr sz="1725" dirty="0">
                <a:latin typeface="+mj-lt"/>
              </a:rPr>
              <a:t>tigma</a:t>
            </a:r>
          </a:p>
        </p:txBody>
      </p:sp>
      <p:pic>
        <p:nvPicPr>
          <p:cNvPr id="236" name="WhatsApp Image 2018-06-07 at 09.26.3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3379" y="1002628"/>
            <a:ext cx="3235164" cy="4852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7" name="©SWS_VITALVOICES_WORKSHOP_1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3273" y="3123163"/>
            <a:ext cx="4098314" cy="2732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34985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6107652" y="536807"/>
            <a:ext cx="2563461"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a:latin typeface="+mj-lt"/>
              </a:rPr>
              <a:t>Pre</a:t>
            </a:r>
            <a:r>
              <a:rPr lang="en-US" sz="1763" dirty="0">
                <a:latin typeface="+mj-lt"/>
              </a:rPr>
              <a:t>-w</a:t>
            </a:r>
            <a:r>
              <a:rPr sz="1763" dirty="0">
                <a:latin typeface="+mj-lt"/>
              </a:rPr>
              <a:t>orkshop </a:t>
            </a:r>
            <a:r>
              <a:rPr lang="en-US" sz="1763" dirty="0">
                <a:latin typeface="+mj-lt"/>
              </a:rPr>
              <a:t>s</a:t>
            </a:r>
            <a:r>
              <a:rPr sz="1763" dirty="0">
                <a:latin typeface="+mj-lt"/>
              </a:rPr>
              <a:t>cript </a:t>
            </a:r>
            <a:r>
              <a:rPr lang="en-US" sz="1763" dirty="0">
                <a:latin typeface="+mj-lt"/>
              </a:rPr>
              <a:t>o</a:t>
            </a:r>
            <a:r>
              <a:rPr sz="1763" dirty="0">
                <a:latin typeface="+mj-lt"/>
              </a:rPr>
              <a:t>utline</a:t>
            </a:r>
          </a:p>
        </p:txBody>
      </p:sp>
      <p:sp>
        <p:nvSpPr>
          <p:cNvPr id="240" name="Shape 240"/>
          <p:cNvSpPr/>
          <p:nvPr/>
        </p:nvSpPr>
        <p:spPr>
          <a:xfrm>
            <a:off x="830461" y="5936499"/>
            <a:ext cx="7371597" cy="83519"/>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41" name="Shape 241"/>
          <p:cNvSpPr/>
          <p:nvPr/>
        </p:nvSpPr>
        <p:spPr>
          <a:xfrm>
            <a:off x="711398" y="5603654"/>
            <a:ext cx="72008" cy="749211"/>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42" name="Shape 242"/>
          <p:cNvSpPr/>
          <p:nvPr/>
        </p:nvSpPr>
        <p:spPr>
          <a:xfrm>
            <a:off x="8252685" y="5603654"/>
            <a:ext cx="72008" cy="749211"/>
          </a:xfrm>
          <a:prstGeom prst="ellipse">
            <a:avLst/>
          </a:prstGeom>
          <a:solidFill>
            <a:srgbClr val="A9A9A9"/>
          </a:solidFill>
          <a:ln w="12700">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43" name="Shape 243"/>
          <p:cNvSpPr/>
          <p:nvPr/>
        </p:nvSpPr>
        <p:spPr>
          <a:xfrm>
            <a:off x="176324" y="5840989"/>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0m0sec</a:t>
            </a:r>
          </a:p>
        </p:txBody>
      </p:sp>
      <p:sp>
        <p:nvSpPr>
          <p:cNvPr id="244" name="Shape 244"/>
          <p:cNvSpPr/>
          <p:nvPr/>
        </p:nvSpPr>
        <p:spPr>
          <a:xfrm>
            <a:off x="8375319" y="5840989"/>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0m0sec</a:t>
            </a:r>
          </a:p>
        </p:txBody>
      </p:sp>
      <p:sp>
        <p:nvSpPr>
          <p:cNvPr id="245" name="Shape 245"/>
          <p:cNvSpPr/>
          <p:nvPr/>
        </p:nvSpPr>
        <p:spPr>
          <a:xfrm>
            <a:off x="281099" y="6017201"/>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start</a:t>
            </a:r>
          </a:p>
        </p:txBody>
      </p:sp>
      <p:sp>
        <p:nvSpPr>
          <p:cNvPr id="246" name="Shape 246"/>
          <p:cNvSpPr/>
          <p:nvPr/>
        </p:nvSpPr>
        <p:spPr>
          <a:xfrm>
            <a:off x="8482124" y="6017201"/>
            <a:ext cx="603510"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3500" b="0">
                <a:latin typeface="Avenir Next Condensed"/>
                <a:ea typeface="Avenir Next Condensed"/>
                <a:cs typeface="Avenir Next Condensed"/>
                <a:sym typeface="Avenir Next Condensed"/>
              </a:defRPr>
            </a:lvl1pPr>
          </a:lstStyle>
          <a:p>
            <a:r>
              <a:rPr sz="1313" dirty="0">
                <a:latin typeface="+mj-lt"/>
              </a:rPr>
              <a:t>end</a:t>
            </a:r>
          </a:p>
        </p:txBody>
      </p:sp>
      <p:sp>
        <p:nvSpPr>
          <p:cNvPr id="247" name="Shape 247"/>
          <p:cNvSpPr/>
          <p:nvPr/>
        </p:nvSpPr>
        <p:spPr>
          <a:xfrm>
            <a:off x="1059401" y="1509860"/>
            <a:ext cx="1878807" cy="4240426"/>
          </a:xfrm>
          <a:custGeom>
            <a:avLst/>
            <a:gdLst/>
            <a:ahLst/>
            <a:cxnLst>
              <a:cxn ang="0">
                <a:pos x="wd2" y="hd2"/>
              </a:cxn>
              <a:cxn ang="5400000">
                <a:pos x="wd2" y="hd2"/>
              </a:cxn>
              <a:cxn ang="10800000">
                <a:pos x="wd2" y="hd2"/>
              </a:cxn>
              <a:cxn ang="16200000">
                <a:pos x="wd2" y="hd2"/>
              </a:cxn>
            </a:cxnLst>
            <a:rect l="0" t="0" r="r" b="b"/>
            <a:pathLst>
              <a:path w="21600" h="21600" extrusionOk="0">
                <a:moveTo>
                  <a:pt x="1571" y="0"/>
                </a:moveTo>
                <a:cubicBezTo>
                  <a:pt x="703" y="0"/>
                  <a:pt x="0" y="330"/>
                  <a:pt x="0" y="738"/>
                </a:cubicBezTo>
                <a:lnTo>
                  <a:pt x="0" y="16398"/>
                </a:lnTo>
                <a:cubicBezTo>
                  <a:pt x="0" y="16806"/>
                  <a:pt x="703" y="17136"/>
                  <a:pt x="1571" y="17136"/>
                </a:cubicBezTo>
                <a:lnTo>
                  <a:pt x="3177" y="17136"/>
                </a:lnTo>
                <a:lnTo>
                  <a:pt x="744" y="21600"/>
                </a:lnTo>
                <a:lnTo>
                  <a:pt x="5272" y="17136"/>
                </a:lnTo>
                <a:lnTo>
                  <a:pt x="20028" y="17136"/>
                </a:lnTo>
                <a:cubicBezTo>
                  <a:pt x="20895" y="17136"/>
                  <a:pt x="21600" y="16806"/>
                  <a:pt x="21600" y="16398"/>
                </a:cubicBezTo>
                <a:lnTo>
                  <a:pt x="21600" y="738"/>
                </a:lnTo>
                <a:cubicBezTo>
                  <a:pt x="21600" y="330"/>
                  <a:pt x="20895" y="0"/>
                  <a:pt x="20028" y="0"/>
                </a:cubicBezTo>
                <a:lnTo>
                  <a:pt x="1571" y="0"/>
                </a:lnTo>
                <a:close/>
              </a:path>
            </a:pathLst>
          </a:custGeom>
          <a:ln w="25400">
            <a:solidFill>
              <a:srgbClr val="92929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48" name="Shape 248"/>
          <p:cNvSpPr/>
          <p:nvPr/>
        </p:nvSpPr>
        <p:spPr>
          <a:xfrm>
            <a:off x="1129085" y="1961408"/>
            <a:ext cx="1741335" cy="25022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lnSpcReduction="10000"/>
          </a:bodyPr>
          <a:lstStyle/>
          <a:p>
            <a:pPr algn="just" defTabSz="171450">
              <a:defRPr sz="2500" b="0">
                <a:latin typeface="Avenir Next Condensed"/>
                <a:ea typeface="Avenir Next Condensed"/>
                <a:cs typeface="Avenir Next Condensed"/>
                <a:sym typeface="Avenir Next Condensed"/>
              </a:defRPr>
            </a:pPr>
            <a:r>
              <a:rPr sz="1050" dirty="0">
                <a:latin typeface="+mj-lt"/>
              </a:rPr>
              <a:t>We start in the homes of a few people who’s voices we here explaining who they are and what their concerns when it comes to being sexually active, getting tested for HIV and being treated by the nurses.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We see an individual in their home and them on the way to their clinic, as well as arrival at their clinic.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All characters arrive at the same clinic and thus our film plays out in one location from here on.</a:t>
            </a:r>
          </a:p>
        </p:txBody>
      </p:sp>
      <p:sp>
        <p:nvSpPr>
          <p:cNvPr id="249" name="Shape 249"/>
          <p:cNvSpPr/>
          <p:nvPr/>
        </p:nvSpPr>
        <p:spPr>
          <a:xfrm>
            <a:off x="6244805" y="1506140"/>
            <a:ext cx="910610" cy="43868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fontScale="92500"/>
          </a:bodyPr>
          <a:lstStyle>
            <a:lvl1pPr algn="just" defTabSz="457200">
              <a:defRPr sz="5800" b="0">
                <a:latin typeface="Avenir Next Condensed"/>
                <a:ea typeface="Avenir Next Condensed"/>
                <a:cs typeface="Avenir Next Condensed"/>
                <a:sym typeface="Avenir Next Condensed"/>
              </a:defRPr>
            </a:lvl1pPr>
          </a:lstStyle>
          <a:p>
            <a:r>
              <a:rPr sz="2175" dirty="0">
                <a:latin typeface="+mj-lt"/>
              </a:rPr>
              <a:t>Solution </a:t>
            </a:r>
          </a:p>
        </p:txBody>
      </p:sp>
      <p:sp>
        <p:nvSpPr>
          <p:cNvPr id="250" name="Shape 250"/>
          <p:cNvSpPr/>
          <p:nvPr/>
        </p:nvSpPr>
        <p:spPr>
          <a:xfrm>
            <a:off x="3300422" y="1509858"/>
            <a:ext cx="2261444" cy="4309827"/>
          </a:xfrm>
          <a:custGeom>
            <a:avLst/>
            <a:gdLst/>
            <a:ahLst/>
            <a:cxnLst>
              <a:cxn ang="0">
                <a:pos x="wd2" y="hd2"/>
              </a:cxn>
              <a:cxn ang="5400000">
                <a:pos x="wd2" y="hd2"/>
              </a:cxn>
              <a:cxn ang="10800000">
                <a:pos x="wd2" y="hd2"/>
              </a:cxn>
              <a:cxn ang="16200000">
                <a:pos x="wd2" y="hd2"/>
              </a:cxn>
            </a:cxnLst>
            <a:rect l="0" t="0" r="r" b="b"/>
            <a:pathLst>
              <a:path w="21600" h="21600" extrusionOk="0">
                <a:moveTo>
                  <a:pt x="1305" y="0"/>
                </a:moveTo>
                <a:cubicBezTo>
                  <a:pt x="584" y="0"/>
                  <a:pt x="0" y="326"/>
                  <a:pt x="0" y="729"/>
                </a:cubicBezTo>
                <a:lnTo>
                  <a:pt x="0" y="16183"/>
                </a:lnTo>
                <a:cubicBezTo>
                  <a:pt x="0" y="16585"/>
                  <a:pt x="584" y="16911"/>
                  <a:pt x="1305" y="16911"/>
                </a:cubicBezTo>
                <a:lnTo>
                  <a:pt x="9837" y="16911"/>
                </a:lnTo>
                <a:lnTo>
                  <a:pt x="10572" y="21600"/>
                </a:lnTo>
                <a:lnTo>
                  <a:pt x="11472" y="16911"/>
                </a:lnTo>
                <a:lnTo>
                  <a:pt x="20294" y="16911"/>
                </a:lnTo>
                <a:cubicBezTo>
                  <a:pt x="21015" y="16911"/>
                  <a:pt x="21600" y="16585"/>
                  <a:pt x="21600" y="16183"/>
                </a:cubicBezTo>
                <a:lnTo>
                  <a:pt x="21600" y="729"/>
                </a:lnTo>
                <a:cubicBezTo>
                  <a:pt x="21600" y="326"/>
                  <a:pt x="21015" y="0"/>
                  <a:pt x="20294" y="0"/>
                </a:cubicBezTo>
                <a:lnTo>
                  <a:pt x="1305" y="0"/>
                </a:lnTo>
                <a:close/>
              </a:path>
            </a:pathLst>
          </a:custGeom>
          <a:ln w="25400">
            <a:solidFill>
              <a:srgbClr val="92929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51" name="Shape 251"/>
          <p:cNvSpPr/>
          <p:nvPr/>
        </p:nvSpPr>
        <p:spPr>
          <a:xfrm>
            <a:off x="3506987" y="1506140"/>
            <a:ext cx="910610" cy="43868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fontScale="92500"/>
          </a:bodyPr>
          <a:lstStyle>
            <a:lvl1pPr algn="just" defTabSz="457200">
              <a:defRPr sz="5800" b="0">
                <a:latin typeface="Avenir Next Condensed"/>
                <a:ea typeface="Avenir Next Condensed"/>
                <a:cs typeface="Avenir Next Condensed"/>
                <a:sym typeface="Avenir Next Condensed"/>
              </a:defRPr>
            </a:lvl1pPr>
          </a:lstStyle>
          <a:p>
            <a:r>
              <a:rPr sz="2175" dirty="0">
                <a:latin typeface="+mj-lt"/>
              </a:rPr>
              <a:t>Problem</a:t>
            </a:r>
          </a:p>
        </p:txBody>
      </p:sp>
      <p:sp>
        <p:nvSpPr>
          <p:cNvPr id="252" name="Shape 252"/>
          <p:cNvSpPr/>
          <p:nvPr/>
        </p:nvSpPr>
        <p:spPr>
          <a:xfrm>
            <a:off x="5935852" y="1509720"/>
            <a:ext cx="2261444" cy="4240565"/>
          </a:xfrm>
          <a:custGeom>
            <a:avLst/>
            <a:gdLst/>
            <a:ahLst/>
            <a:cxnLst>
              <a:cxn ang="0">
                <a:pos x="wd2" y="hd2"/>
              </a:cxn>
              <a:cxn ang="5400000">
                <a:pos x="wd2" y="hd2"/>
              </a:cxn>
              <a:cxn ang="10800000">
                <a:pos x="wd2" y="hd2"/>
              </a:cxn>
              <a:cxn ang="16200000">
                <a:pos x="wd2" y="hd2"/>
              </a:cxn>
            </a:cxnLst>
            <a:rect l="0" t="0" r="r" b="b"/>
            <a:pathLst>
              <a:path w="21600" h="21600" extrusionOk="0">
                <a:moveTo>
                  <a:pt x="1305" y="0"/>
                </a:moveTo>
                <a:cubicBezTo>
                  <a:pt x="584" y="0"/>
                  <a:pt x="0" y="331"/>
                  <a:pt x="0" y="740"/>
                </a:cubicBezTo>
                <a:lnTo>
                  <a:pt x="0" y="16445"/>
                </a:lnTo>
                <a:cubicBezTo>
                  <a:pt x="0" y="16854"/>
                  <a:pt x="584" y="17185"/>
                  <a:pt x="1305" y="17185"/>
                </a:cubicBezTo>
                <a:lnTo>
                  <a:pt x="14389" y="17185"/>
                </a:lnTo>
                <a:lnTo>
                  <a:pt x="17561" y="21600"/>
                </a:lnTo>
                <a:lnTo>
                  <a:pt x="16094" y="17185"/>
                </a:lnTo>
                <a:lnTo>
                  <a:pt x="20294" y="17185"/>
                </a:lnTo>
                <a:cubicBezTo>
                  <a:pt x="21015" y="17185"/>
                  <a:pt x="21600" y="16854"/>
                  <a:pt x="21600" y="16445"/>
                </a:cubicBezTo>
                <a:lnTo>
                  <a:pt x="21600" y="740"/>
                </a:lnTo>
                <a:cubicBezTo>
                  <a:pt x="21600" y="331"/>
                  <a:pt x="21015" y="0"/>
                  <a:pt x="20294" y="0"/>
                </a:cubicBezTo>
                <a:lnTo>
                  <a:pt x="1305" y="0"/>
                </a:lnTo>
                <a:close/>
              </a:path>
            </a:pathLst>
          </a:custGeom>
          <a:ln w="25400">
            <a:solidFill>
              <a:srgbClr val="929292"/>
            </a:solidFill>
            <a:miter lim="400000"/>
          </a:ln>
        </p:spPr>
        <p:txBody>
          <a:bodyPr lIns="26789" tIns="26789" rIns="26789" bIns="26789" anchor="ctr"/>
          <a:lstStyle/>
          <a:p>
            <a:pPr>
              <a:defRPr sz="3000" b="0">
                <a:latin typeface="+mn-lt"/>
                <a:ea typeface="+mn-ea"/>
                <a:cs typeface="+mn-cs"/>
                <a:sym typeface="Helvetica Neue Medium"/>
              </a:defRPr>
            </a:pPr>
            <a:endParaRPr sz="1125"/>
          </a:p>
        </p:txBody>
      </p:sp>
      <p:sp>
        <p:nvSpPr>
          <p:cNvPr id="253" name="Shape 253"/>
          <p:cNvSpPr/>
          <p:nvPr/>
        </p:nvSpPr>
        <p:spPr>
          <a:xfrm>
            <a:off x="1244180" y="1498165"/>
            <a:ext cx="910610" cy="43868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lvl1pPr algn="just" defTabSz="457200">
              <a:defRPr sz="5800" b="0">
                <a:latin typeface="Avenir Next Condensed"/>
                <a:ea typeface="Avenir Next Condensed"/>
                <a:cs typeface="Avenir Next Condensed"/>
                <a:sym typeface="Avenir Next Condensed"/>
              </a:defRPr>
            </a:lvl1pPr>
          </a:lstStyle>
          <a:p>
            <a:r>
              <a:rPr sz="2175" dirty="0">
                <a:latin typeface="+mj-lt"/>
              </a:rPr>
              <a:t>Intro</a:t>
            </a:r>
          </a:p>
        </p:txBody>
      </p:sp>
      <p:sp>
        <p:nvSpPr>
          <p:cNvPr id="255" name="Shape 255"/>
          <p:cNvSpPr/>
          <p:nvPr/>
        </p:nvSpPr>
        <p:spPr>
          <a:xfrm>
            <a:off x="3363563" y="1926736"/>
            <a:ext cx="2135163" cy="298249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p>
            <a:pPr algn="just" defTabSz="171450">
              <a:defRPr sz="2500" b="0">
                <a:latin typeface="Avenir Next Condensed"/>
                <a:ea typeface="Avenir Next Condensed"/>
                <a:cs typeface="Avenir Next Condensed"/>
                <a:sym typeface="Avenir Next Condensed"/>
              </a:defRPr>
            </a:pPr>
            <a:r>
              <a:rPr sz="1050" dirty="0">
                <a:latin typeface="+mj-lt"/>
              </a:rPr>
              <a:t>Once inside the clinic we see a sphere that allows us to understand some of the problems that are faced.</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The audience experiences a sense of the judgement that is felt in the clinic </a:t>
            </a:r>
            <a:r>
              <a:rPr sz="1050" dirty="0" smtClean="0">
                <a:latin typeface="+mj-lt"/>
              </a:rPr>
              <a:t>space</a:t>
            </a:r>
            <a:r>
              <a:rPr lang="en-US" sz="1050" dirty="0" smtClean="0">
                <a:latin typeface="+mj-lt"/>
              </a:rPr>
              <a:t>.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We then see a sphere of each of our characters being treated poorly by different nurses. 3 or more examples taken from actual testimonies.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Each negative example is followed by a consequence sphere. One patient throws their meds away after leaving, another runs out not taking their meds with them. </a:t>
            </a:r>
          </a:p>
        </p:txBody>
      </p:sp>
      <p:sp>
        <p:nvSpPr>
          <p:cNvPr id="256" name="Shape 256"/>
          <p:cNvSpPr/>
          <p:nvPr/>
        </p:nvSpPr>
        <p:spPr>
          <a:xfrm>
            <a:off x="6058894" y="1937754"/>
            <a:ext cx="2051436" cy="298249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fontScale="92500" lnSpcReduction="10000"/>
          </a:bodyPr>
          <a:lstStyle/>
          <a:p>
            <a:pPr algn="just" defTabSz="171450">
              <a:defRPr sz="2500" b="0">
                <a:latin typeface="Avenir Next Condensed"/>
                <a:ea typeface="Avenir Next Condensed"/>
                <a:cs typeface="Avenir Next Condensed"/>
                <a:sym typeface="Avenir Next Condensed"/>
              </a:defRPr>
            </a:pPr>
            <a:r>
              <a:rPr sz="1050" dirty="0">
                <a:latin typeface="+mj-lt"/>
              </a:rPr>
              <a:t>We could make use of a voice over that guides the viewer to now witness a better exchanges done by the same nurse to the same individuals. “Imagine if you as a nurse were not part of the problem?”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The voices of the youth come back strong now saying what they feel will be a better approach. We now see various examples of successful interactions. Leaving with Meds, breathing deeply and seeing some of the stress leave the patient, a hug, and a hand off to a peer to peer youth group. </a:t>
            </a:r>
          </a:p>
          <a:p>
            <a:pPr algn="just" defTabSz="171450">
              <a:defRPr sz="2500" b="0">
                <a:latin typeface="Avenir Next Condensed"/>
                <a:ea typeface="Avenir Next Condensed"/>
                <a:cs typeface="Avenir Next Condensed"/>
                <a:sym typeface="Avenir Next Condensed"/>
              </a:defRPr>
            </a:pPr>
            <a:endParaRPr sz="1050" dirty="0">
              <a:latin typeface="+mj-lt"/>
            </a:endParaRPr>
          </a:p>
          <a:p>
            <a:pPr algn="just" defTabSz="171450">
              <a:defRPr sz="2500" b="0">
                <a:latin typeface="Avenir Next Condensed"/>
                <a:ea typeface="Avenir Next Condensed"/>
                <a:cs typeface="Avenir Next Condensed"/>
                <a:sym typeface="Avenir Next Condensed"/>
              </a:defRPr>
            </a:pPr>
            <a:r>
              <a:rPr sz="1050" dirty="0">
                <a:latin typeface="+mj-lt"/>
              </a:rPr>
              <a:t>Disclaimer: NOT the final film. Key focus on not criminalizing actions of nurses.  </a:t>
            </a:r>
          </a:p>
        </p:txBody>
      </p:sp>
      <p:sp>
        <p:nvSpPr>
          <p:cNvPr id="257" name="Shape 257"/>
          <p:cNvSpPr/>
          <p:nvPr/>
        </p:nvSpPr>
        <p:spPr>
          <a:xfrm>
            <a:off x="0" y="546890"/>
            <a:ext cx="4631821" cy="71752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r" defTabSz="457200">
              <a:defRPr sz="4000" b="0">
                <a:latin typeface="Century Gothic"/>
                <a:ea typeface="Century Gothic"/>
                <a:cs typeface="Century Gothic"/>
                <a:sym typeface="Century Gothic"/>
              </a:defRPr>
            </a:lvl1pPr>
          </a:lstStyle>
          <a:p>
            <a:r>
              <a:rPr sz="1800" dirty="0">
                <a:latin typeface="+mj-lt"/>
              </a:rPr>
              <a:t>360 3D Film </a:t>
            </a:r>
            <a:r>
              <a:rPr lang="en-US" sz="1800" dirty="0">
                <a:latin typeface="+mj-lt"/>
              </a:rPr>
              <a:t>#2   </a:t>
            </a:r>
            <a:r>
              <a:rPr sz="1800" dirty="0">
                <a:latin typeface="+mj-lt"/>
              </a:rPr>
              <a:t>Nurses: The </a:t>
            </a:r>
            <a:r>
              <a:rPr lang="en-US" sz="1800" dirty="0">
                <a:latin typeface="+mj-lt"/>
              </a:rPr>
              <a:t>e</a:t>
            </a:r>
            <a:r>
              <a:rPr sz="1800" dirty="0">
                <a:latin typeface="+mj-lt"/>
              </a:rPr>
              <a:t>ffect of </a:t>
            </a:r>
            <a:r>
              <a:rPr lang="en-US" sz="1800" dirty="0">
                <a:latin typeface="+mj-lt"/>
              </a:rPr>
              <a:t>s</a:t>
            </a:r>
            <a:r>
              <a:rPr sz="1800" dirty="0">
                <a:latin typeface="+mj-lt"/>
              </a:rPr>
              <a:t>tigma</a:t>
            </a:r>
          </a:p>
        </p:txBody>
      </p:sp>
      <p:sp>
        <p:nvSpPr>
          <p:cNvPr id="21" name="Shape 274">
            <a:extLst>
              <a:ext uri="{FF2B5EF4-FFF2-40B4-BE49-F238E27FC236}">
                <a16:creationId xmlns:a16="http://schemas.microsoft.com/office/drawing/2014/main" xmlns="" id="{8257E575-5764-3F47-B835-4D770CD53009}"/>
              </a:ext>
            </a:extLst>
          </p:cNvPr>
          <p:cNvSpPr/>
          <p:nvPr/>
        </p:nvSpPr>
        <p:spPr>
          <a:xfrm>
            <a:off x="0" y="934065"/>
            <a:ext cx="8593394" cy="0"/>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
        <p:nvSpPr>
          <p:cNvPr id="22" name="Shape 184">
            <a:extLst>
              <a:ext uri="{FF2B5EF4-FFF2-40B4-BE49-F238E27FC236}">
                <a16:creationId xmlns:a16="http://schemas.microsoft.com/office/drawing/2014/main" xmlns="" id="{4C2F9B2B-A941-1146-80F0-2959242FB670}"/>
              </a:ext>
            </a:extLst>
          </p:cNvPr>
          <p:cNvSpPr/>
          <p:nvPr/>
        </p:nvSpPr>
        <p:spPr>
          <a:xfrm>
            <a:off x="7066574" y="6433546"/>
            <a:ext cx="2066991" cy="215136"/>
          </a:xfrm>
          <a:prstGeom prst="rect">
            <a:avLst/>
          </a:prstGeom>
          <a:ln w="12700">
            <a:noFill/>
            <a:miter lim="400000"/>
          </a:ln>
          <a:extLst>
            <a:ext uri="{C572A759-6A51-4108-AA02-DFA0A04FC94B}">
              <ma14:wrappingTextBoxFlag xmlns:ma14="http://schemas.microsoft.com/office/mac/drawingml/2011/main" xmlns="" val="1"/>
            </a:ext>
          </a:extLst>
        </p:spPr>
        <p:txBody>
          <a:bodyPr lIns="19050" tIns="19050" rIns="19050" bIns="19050">
            <a:normAutofit fontScale="77500" lnSpcReduction="20000"/>
          </a:bodyPr>
          <a:lstStyle>
            <a:lvl1pPr algn="just" defTabSz="315468">
              <a:defRPr sz="4002" b="0">
                <a:latin typeface="Avenir Next Condensed"/>
                <a:ea typeface="Avenir Next Condensed"/>
                <a:cs typeface="Avenir Next Condensed"/>
                <a:sym typeface="Avenir Next Condensed"/>
              </a:defRPr>
            </a:lvl1pPr>
          </a:lstStyle>
          <a:p>
            <a:r>
              <a:rPr lang="en-ZA" sz="1800" dirty="0">
                <a:latin typeface="+mj-lt"/>
              </a:rPr>
              <a:t>(Note: </a:t>
            </a:r>
            <a:r>
              <a:rPr lang="en-ZA" sz="1800" dirty="0" smtClean="0">
                <a:latin typeface="+mj-lt"/>
              </a:rPr>
              <a:t>draft concept</a:t>
            </a:r>
            <a:r>
              <a:rPr lang="en-ZA" sz="1800" dirty="0">
                <a:latin typeface="+mj-lt"/>
              </a:rPr>
              <a:t>)</a:t>
            </a:r>
            <a:endParaRPr lang="en-GB" sz="1800" dirty="0">
              <a:latin typeface="+mj-lt"/>
            </a:endParaRPr>
          </a:p>
        </p:txBody>
      </p:sp>
    </p:spTree>
    <p:extLst>
      <p:ext uri="{BB962C8B-B14F-4D97-AF65-F5344CB8AC3E}">
        <p14:creationId xmlns:p14="http://schemas.microsoft.com/office/powerpoint/2010/main" val="164036461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282253" y="554749"/>
            <a:ext cx="3758402"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a:latin typeface="+mj-lt"/>
              </a:rPr>
              <a:t>Pre</a:t>
            </a:r>
            <a:r>
              <a:rPr lang="en-US" sz="1763" dirty="0">
                <a:latin typeface="+mj-lt"/>
              </a:rPr>
              <a:t>-</a:t>
            </a:r>
            <a:r>
              <a:rPr sz="1763" dirty="0">
                <a:latin typeface="+mj-lt"/>
              </a:rPr>
              <a:t>Prod</a:t>
            </a:r>
            <a:r>
              <a:rPr lang="en-US" sz="1763" dirty="0">
                <a:latin typeface="+mj-lt"/>
              </a:rPr>
              <a:t>uction</a:t>
            </a:r>
            <a:r>
              <a:rPr sz="1763" dirty="0">
                <a:latin typeface="+mj-lt"/>
              </a:rPr>
              <a:t> Workshop</a:t>
            </a:r>
          </a:p>
        </p:txBody>
      </p:sp>
      <p:sp>
        <p:nvSpPr>
          <p:cNvPr id="260" name="Shape 260"/>
          <p:cNvSpPr/>
          <p:nvPr/>
        </p:nvSpPr>
        <p:spPr>
          <a:xfrm>
            <a:off x="4132823" y="1531443"/>
            <a:ext cx="4084193" cy="137964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p>
            <a:pPr algn="just" defTabSz="171450">
              <a:lnSpc>
                <a:spcPts val="1875"/>
              </a:lnSpc>
              <a:defRPr sz="3100" b="0">
                <a:latin typeface="Century Gothic"/>
                <a:ea typeface="Century Gothic"/>
                <a:cs typeface="Century Gothic"/>
                <a:sym typeface="Century Gothic"/>
              </a:defRPr>
            </a:pPr>
            <a:endParaRPr sz="1163" dirty="0"/>
          </a:p>
          <a:p>
            <a:pPr algn="just" defTabSz="171450">
              <a:lnSpc>
                <a:spcPts val="1875"/>
              </a:lnSpc>
              <a:defRPr sz="3100" b="0">
                <a:latin typeface="Century Gothic"/>
                <a:ea typeface="Century Gothic"/>
                <a:cs typeface="Century Gothic"/>
                <a:sym typeface="Century Gothic"/>
              </a:defRPr>
            </a:pPr>
            <a:endParaRPr sz="1163" dirty="0"/>
          </a:p>
          <a:p>
            <a:pPr algn="just" defTabSz="171450">
              <a:lnSpc>
                <a:spcPts val="1875"/>
              </a:lnSpc>
              <a:defRPr sz="3100" b="0">
                <a:latin typeface="Century Gothic"/>
                <a:ea typeface="Century Gothic"/>
                <a:cs typeface="Century Gothic"/>
                <a:sym typeface="Century Gothic"/>
              </a:defRPr>
            </a:pPr>
            <a:endParaRPr sz="1163" dirty="0"/>
          </a:p>
        </p:txBody>
      </p:sp>
      <p:pic>
        <p:nvPicPr>
          <p:cNvPr id="262" name="©SWS_VITALVOICES_WORKSHOP_1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253" y="3188487"/>
            <a:ext cx="4029667" cy="2686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3" name="WhatsApp Image 2018-06-07 at 09.26.3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38067" y="1156317"/>
            <a:ext cx="3555327" cy="2369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SWS_GOOGLE_VR_TEST_2.jpg">
            <a:extLst>
              <a:ext uri="{FF2B5EF4-FFF2-40B4-BE49-F238E27FC236}">
                <a16:creationId xmlns:a16="http://schemas.microsoft.com/office/drawing/2014/main" xmlns="" id="{3D8E510D-C323-724B-A609-D5F7FDB03E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2955" y="1156318"/>
            <a:ext cx="2341645" cy="1641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SWS_vr_7.jpg">
            <a:extLst>
              <a:ext uri="{FF2B5EF4-FFF2-40B4-BE49-F238E27FC236}">
                <a16:creationId xmlns:a16="http://schemas.microsoft.com/office/drawing/2014/main" xmlns="" id="{D8610852-2A57-F54E-BB7E-EEF56F28AA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34733" y="1156317"/>
            <a:ext cx="2083200" cy="1641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WhatsApp Image 2018-06-06 at 17.35.16(1).jpg">
            <a:extLst>
              <a:ext uri="{FF2B5EF4-FFF2-40B4-BE49-F238E27FC236}">
                <a16:creationId xmlns:a16="http://schemas.microsoft.com/office/drawing/2014/main" xmlns="" id="{CEBB23EB-FF81-344A-8795-A1E4A87F231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95181" y="3863420"/>
            <a:ext cx="3398213" cy="2011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hape 265">
            <a:extLst>
              <a:ext uri="{FF2B5EF4-FFF2-40B4-BE49-F238E27FC236}">
                <a16:creationId xmlns:a16="http://schemas.microsoft.com/office/drawing/2014/main" xmlns="" id="{26CF88A0-218D-B740-AB7B-B4695CF18CB1}"/>
              </a:ext>
            </a:extLst>
          </p:cNvPr>
          <p:cNvSpPr/>
          <p:nvPr/>
        </p:nvSpPr>
        <p:spPr>
          <a:xfrm>
            <a:off x="7690457" y="511446"/>
            <a:ext cx="3758402" cy="37931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algn="l" defTabSz="457200">
              <a:defRPr sz="4700" b="0">
                <a:latin typeface="Avenir Next Condensed"/>
                <a:ea typeface="Avenir Next Condensed"/>
                <a:cs typeface="Avenir Next Condensed"/>
                <a:sym typeface="Avenir Next Condensed"/>
              </a:defRPr>
            </a:lvl1pPr>
          </a:lstStyle>
          <a:p>
            <a:r>
              <a:rPr sz="1763" dirty="0">
                <a:latin typeface="+mj-lt"/>
              </a:rPr>
              <a:t>Production</a:t>
            </a:r>
          </a:p>
        </p:txBody>
      </p:sp>
      <p:sp>
        <p:nvSpPr>
          <p:cNvPr id="12" name="Shape 274">
            <a:extLst>
              <a:ext uri="{FF2B5EF4-FFF2-40B4-BE49-F238E27FC236}">
                <a16:creationId xmlns:a16="http://schemas.microsoft.com/office/drawing/2014/main" xmlns="" id="{0C79F4D0-E076-B047-9E9C-7C529BAECD65}"/>
              </a:ext>
            </a:extLst>
          </p:cNvPr>
          <p:cNvSpPr/>
          <p:nvPr/>
        </p:nvSpPr>
        <p:spPr>
          <a:xfrm>
            <a:off x="0" y="934065"/>
            <a:ext cx="8593394" cy="0"/>
          </a:xfrm>
          <a:prstGeom prst="line">
            <a:avLst/>
          </a:prstGeom>
          <a:ln w="50800">
            <a:solidFill>
              <a:srgbClr val="9C090B"/>
            </a:solidFill>
            <a:miter lim="400000"/>
          </a:ln>
        </p:spPr>
        <p:txBody>
          <a:bodyPr lIns="19050" tIns="19050" rIns="19050" bIns="19050" anchor="ctr"/>
          <a:lstStyle/>
          <a:p>
            <a:pPr defTabSz="171450">
              <a:defRPr sz="1200" b="0">
                <a:solidFill>
                  <a:srgbClr val="000000"/>
                </a:solidFill>
                <a:latin typeface="Helvetica Light"/>
                <a:ea typeface="Helvetica Light"/>
                <a:cs typeface="Helvetica Light"/>
                <a:sym typeface="Helvetica Light"/>
              </a:defRPr>
            </a:pPr>
            <a:endParaRPr sz="450"/>
          </a:p>
        </p:txBody>
      </p:sp>
    </p:spTree>
    <p:extLst>
      <p:ext uri="{BB962C8B-B14F-4D97-AF65-F5344CB8AC3E}">
        <p14:creationId xmlns:p14="http://schemas.microsoft.com/office/powerpoint/2010/main" val="295153935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DC2B0-56FC-034C-9BF4-DD58A1D2E1FF}"/>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xmlns="" id="{886D17B2-7ED5-7849-ACDB-BB6A8A21BEE3}"/>
              </a:ext>
            </a:extLst>
          </p:cNvPr>
          <p:cNvSpPr>
            <a:spLocks noGrp="1"/>
          </p:cNvSpPr>
          <p:nvPr>
            <p:ph idx="1"/>
          </p:nvPr>
        </p:nvSpPr>
        <p:spPr>
          <a:xfrm>
            <a:off x="628650" y="1439333"/>
            <a:ext cx="7886700" cy="5010628"/>
          </a:xfrm>
        </p:spPr>
        <p:txBody>
          <a:bodyPr>
            <a:normAutofit/>
          </a:bodyPr>
          <a:lstStyle/>
          <a:p>
            <a:r>
              <a:rPr lang="en-GB" dirty="0"/>
              <a:t>Adolescents want to engage with sexual health services, yet simultaneously avoid them</a:t>
            </a:r>
          </a:p>
          <a:p>
            <a:r>
              <a:rPr lang="en-GB" dirty="0"/>
              <a:t>We need to listen to adolescents, remove barriers to access and tailor programmes to fit their needs</a:t>
            </a:r>
          </a:p>
          <a:p>
            <a:r>
              <a:rPr lang="en-GB" dirty="0"/>
              <a:t>Trustworthy healthcare relationships are central to adolescent health-seeking behaviour</a:t>
            </a:r>
          </a:p>
          <a:p>
            <a:endParaRPr lang="en-GB" dirty="0"/>
          </a:p>
          <a:p>
            <a:pPr marL="457200" lvl="1" indent="0">
              <a:buNone/>
            </a:pPr>
            <a:r>
              <a:rPr lang="en-US" sz="2800" i="1" dirty="0"/>
              <a:t>‘How can we stop nurses from shouting and harassing us and so we can prevent in peace?’ </a:t>
            </a:r>
            <a:endParaRPr lang="en-GB" sz="2800" dirty="0"/>
          </a:p>
          <a:p>
            <a:endParaRPr lang="en-GB" dirty="0"/>
          </a:p>
        </p:txBody>
      </p:sp>
    </p:spTree>
    <p:extLst>
      <p:ext uri="{BB962C8B-B14F-4D97-AF65-F5344CB8AC3E}">
        <p14:creationId xmlns:p14="http://schemas.microsoft.com/office/powerpoint/2010/main" val="12172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6DB90-8FFE-C241-8C08-1469B57D2B4E}"/>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xmlns="" id="{57B56921-420C-7D4A-92D1-F689E9A1DEA4}"/>
              </a:ext>
            </a:extLst>
          </p:cNvPr>
          <p:cNvSpPr>
            <a:spLocks noGrp="1"/>
          </p:cNvSpPr>
          <p:nvPr>
            <p:ph idx="1"/>
          </p:nvPr>
        </p:nvSpPr>
        <p:spPr/>
        <p:txBody>
          <a:bodyPr/>
          <a:lstStyle/>
          <a:p>
            <a:r>
              <a:rPr lang="en-GB" dirty="0"/>
              <a:t>SRH service barriers</a:t>
            </a:r>
          </a:p>
          <a:p>
            <a:r>
              <a:rPr lang="en-GB" dirty="0"/>
              <a:t>Lessons learned from the Girl Power study</a:t>
            </a:r>
          </a:p>
          <a:p>
            <a:r>
              <a:rPr lang="en-GB" dirty="0"/>
              <a:t>Adolescent and Youth-Friendly Services in the Klipfontein-Mitchell’s Plain sub-district</a:t>
            </a:r>
          </a:p>
          <a:p>
            <a:r>
              <a:rPr lang="en-GB" dirty="0"/>
              <a:t>Tutu Teen Truck and Tutu Tester</a:t>
            </a:r>
          </a:p>
          <a:p>
            <a:r>
              <a:rPr lang="en-GB" dirty="0"/>
              <a:t>Vital Voices: A Virtual Reality film series</a:t>
            </a:r>
          </a:p>
          <a:p>
            <a:endParaRPr lang="en-GB" dirty="0"/>
          </a:p>
          <a:p>
            <a:endParaRPr lang="en-GB" dirty="0"/>
          </a:p>
        </p:txBody>
      </p:sp>
    </p:spTree>
    <p:extLst>
      <p:ext uri="{BB962C8B-B14F-4D97-AF65-F5344CB8AC3E}">
        <p14:creationId xmlns:p14="http://schemas.microsoft.com/office/powerpoint/2010/main" val="3189772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3452D-1B8A-2A4F-B14E-48ADA788C400}"/>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xmlns="" id="{8519B87A-5D6E-6E48-922A-C1AA3439B930}"/>
              </a:ext>
            </a:extLst>
          </p:cNvPr>
          <p:cNvSpPr>
            <a:spLocks noGrp="1"/>
          </p:cNvSpPr>
          <p:nvPr>
            <p:ph idx="1"/>
          </p:nvPr>
        </p:nvSpPr>
        <p:spPr>
          <a:xfrm>
            <a:off x="628650" y="1439332"/>
            <a:ext cx="7886700" cy="4885267"/>
          </a:xfrm>
        </p:spPr>
        <p:txBody>
          <a:bodyPr/>
          <a:lstStyle/>
          <a:p>
            <a:r>
              <a:rPr lang="en-GB" dirty="0"/>
              <a:t>Linda-Gail Bekker, Philip Smith, </a:t>
            </a:r>
            <a:r>
              <a:rPr lang="en-GB" dirty="0" err="1"/>
              <a:t>Elzette</a:t>
            </a:r>
            <a:r>
              <a:rPr lang="en-GB" dirty="0"/>
              <a:t> Rousseau, Nadia Ahmed, Katherine Gill (DTHF)</a:t>
            </a:r>
          </a:p>
          <a:p>
            <a:endParaRPr lang="en-GB" sz="450" dirty="0"/>
          </a:p>
          <a:p>
            <a:r>
              <a:rPr lang="en-GB" dirty="0" err="1"/>
              <a:t>Sydelle</a:t>
            </a:r>
            <a:r>
              <a:rPr lang="en-GB" dirty="0"/>
              <a:t> Willow Smith &amp; Rowan </a:t>
            </a:r>
            <a:r>
              <a:rPr lang="en-GB" dirty="0" err="1"/>
              <a:t>Pybus</a:t>
            </a:r>
            <a:r>
              <a:rPr lang="en-GB" dirty="0"/>
              <a:t> </a:t>
            </a:r>
          </a:p>
          <a:p>
            <a:endParaRPr lang="en-GB" sz="450" dirty="0"/>
          </a:p>
          <a:p>
            <a:r>
              <a:rPr lang="en-GB" dirty="0"/>
              <a:t>Our passionate and innovative staff dedicated to adolescent health:</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makhulu logo-1.png">
            <a:extLst>
              <a:ext uri="{FF2B5EF4-FFF2-40B4-BE49-F238E27FC236}">
                <a16:creationId xmlns:a16="http://schemas.microsoft.com/office/drawing/2014/main" xmlns="" id="{D1D981DF-14F2-D34F-ADC2-7148E67F1FA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481936" y="2576060"/>
            <a:ext cx="1355222" cy="439221"/>
          </a:xfrm>
          <a:prstGeom prst="rect">
            <a:avLst/>
          </a:prstGeom>
          <a:ln w="12700" cap="flat">
            <a:noFill/>
            <a:miter lim="400000"/>
          </a:ln>
          <a:effectLst/>
        </p:spPr>
      </p:pic>
      <p:pic>
        <p:nvPicPr>
          <p:cNvPr id="5" name="Picture 4" descr="Zimele logo chosen high res RGB.jpg">
            <a:extLst>
              <a:ext uri="{FF2B5EF4-FFF2-40B4-BE49-F238E27FC236}">
                <a16:creationId xmlns:a16="http://schemas.microsoft.com/office/drawing/2014/main" xmlns="" id="{B200E17B-5B04-9B4A-9261-6CFA7D642A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1903" y="4132747"/>
            <a:ext cx="1097810" cy="1096646"/>
          </a:xfrm>
          <a:prstGeom prst="rect">
            <a:avLst/>
          </a:prstGeom>
        </p:spPr>
      </p:pic>
      <p:pic>
        <p:nvPicPr>
          <p:cNvPr id="6" name="Picture 5">
            <a:extLst>
              <a:ext uri="{FF2B5EF4-FFF2-40B4-BE49-F238E27FC236}">
                <a16:creationId xmlns:a16="http://schemas.microsoft.com/office/drawing/2014/main" xmlns="" id="{B69F69E3-31E4-324B-AF8E-EF3A52A9AB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459" y="4217012"/>
            <a:ext cx="1316294" cy="842877"/>
          </a:xfrm>
          <a:prstGeom prst="rect">
            <a:avLst/>
          </a:prstGeom>
        </p:spPr>
      </p:pic>
      <p:pic>
        <p:nvPicPr>
          <p:cNvPr id="7" name="Picture 6">
            <a:extLst>
              <a:ext uri="{FF2B5EF4-FFF2-40B4-BE49-F238E27FC236}">
                <a16:creationId xmlns:a16="http://schemas.microsoft.com/office/drawing/2014/main" xmlns="" id="{68873BE4-E0D9-7542-BC2C-A8159CE41E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5317" y="4217011"/>
            <a:ext cx="890993" cy="890993"/>
          </a:xfrm>
          <a:prstGeom prst="rect">
            <a:avLst/>
          </a:prstGeom>
        </p:spPr>
      </p:pic>
      <p:pic>
        <p:nvPicPr>
          <p:cNvPr id="8" name="Picture 8">
            <a:extLst>
              <a:ext uri="{FF2B5EF4-FFF2-40B4-BE49-F238E27FC236}">
                <a16:creationId xmlns:a16="http://schemas.microsoft.com/office/drawing/2014/main" xmlns="" id="{FF2D97C1-485E-EB40-B174-A13BB6A22F9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289517" y="4179886"/>
            <a:ext cx="1261562" cy="92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B17BD2B9-6C54-D146-B480-D3938127D3F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21914" y="4207471"/>
            <a:ext cx="1193436" cy="928118"/>
          </a:xfrm>
          <a:prstGeom prst="rect">
            <a:avLst/>
          </a:prstGeom>
        </p:spPr>
      </p:pic>
      <p:pic>
        <p:nvPicPr>
          <p:cNvPr id="1026" name="Picture 2" descr="/var/folders/cd/4xpsj1y520xfqz__hlmchkym0000gn/T/com.microsoft.Powerpoint/WebArchiveCopyPasteTempFiles/zDQX89mAAAAAElFTkSuQmCC">
            <a:extLst>
              <a:ext uri="{FF2B5EF4-FFF2-40B4-BE49-F238E27FC236}">
                <a16:creationId xmlns:a16="http://schemas.microsoft.com/office/drawing/2014/main" xmlns="" id="{B73655FA-0EA2-DF45-9BF3-639A692141B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94663" y="4267627"/>
            <a:ext cx="974546" cy="804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xmlns="" id="{C7ECE0DE-AA0C-AA4B-9864-69107C9DAF7A}"/>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31841" y="5657806"/>
            <a:ext cx="2107156" cy="44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uniads.jpg">
            <a:extLst>
              <a:ext uri="{FF2B5EF4-FFF2-40B4-BE49-F238E27FC236}">
                <a16:creationId xmlns:a16="http://schemas.microsoft.com/office/drawing/2014/main" xmlns="" id="{7FA6C165-41B2-CA41-95E1-C17048721C8C}"/>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5994663" y="5653236"/>
            <a:ext cx="1439781" cy="361345"/>
          </a:xfrm>
          <a:prstGeom prst="rect">
            <a:avLst/>
          </a:prstGeom>
          <a:ln w="12700" cap="flat">
            <a:noFill/>
            <a:miter lim="400000"/>
          </a:ln>
          <a:effectLst/>
        </p:spPr>
      </p:pic>
      <p:pic>
        <p:nvPicPr>
          <p:cNvPr id="13" name="new-google-logo-2015.png">
            <a:extLst>
              <a:ext uri="{FF2B5EF4-FFF2-40B4-BE49-F238E27FC236}">
                <a16:creationId xmlns:a16="http://schemas.microsoft.com/office/drawing/2014/main" xmlns="" id="{B0423E6D-61DF-A748-9144-089B490C6450}"/>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4666039" y="5653236"/>
            <a:ext cx="1134768" cy="472821"/>
          </a:xfrm>
          <a:prstGeom prst="rect">
            <a:avLst/>
          </a:prstGeom>
          <a:ln w="12700" cap="flat">
            <a:noFill/>
            <a:miter lim="400000"/>
          </a:ln>
          <a:effectLst/>
        </p:spPr>
      </p:pic>
      <p:pic>
        <p:nvPicPr>
          <p:cNvPr id="10" name="Picture 9">
            <a:extLst>
              <a:ext uri="{FF2B5EF4-FFF2-40B4-BE49-F238E27FC236}">
                <a16:creationId xmlns:a16="http://schemas.microsoft.com/office/drawing/2014/main" xmlns="" id="{9ABDE7D0-FEA5-E844-A1D1-955F9EDE6BE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03988" y="5606436"/>
            <a:ext cx="580546" cy="518422"/>
          </a:xfrm>
          <a:prstGeom prst="rect">
            <a:avLst/>
          </a:prstGeom>
        </p:spPr>
      </p:pic>
      <p:pic>
        <p:nvPicPr>
          <p:cNvPr id="15" name="Picture 14">
            <a:extLst>
              <a:ext uri="{FF2B5EF4-FFF2-40B4-BE49-F238E27FC236}">
                <a16:creationId xmlns:a16="http://schemas.microsoft.com/office/drawing/2014/main" xmlns="" id="{CE8C8B10-7F1E-8340-9CDF-AC0444CB84E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5942" y="5662903"/>
            <a:ext cx="513388" cy="564727"/>
          </a:xfrm>
          <a:prstGeom prst="rect">
            <a:avLst/>
          </a:prstGeom>
        </p:spPr>
      </p:pic>
      <p:pic>
        <p:nvPicPr>
          <p:cNvPr id="17" name="Picture 16">
            <a:extLst>
              <a:ext uri="{FF2B5EF4-FFF2-40B4-BE49-F238E27FC236}">
                <a16:creationId xmlns:a16="http://schemas.microsoft.com/office/drawing/2014/main" xmlns="" id="{0101118C-A509-CD45-8770-B243128E9FD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62009" y="5662903"/>
            <a:ext cx="1396443" cy="353548"/>
          </a:xfrm>
          <a:prstGeom prst="rect">
            <a:avLst/>
          </a:prstGeom>
        </p:spPr>
      </p:pic>
    </p:spTree>
    <p:extLst>
      <p:ext uri="{BB962C8B-B14F-4D97-AF65-F5344CB8AC3E}">
        <p14:creationId xmlns:p14="http://schemas.microsoft.com/office/powerpoint/2010/main" val="1830396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B7BBA-AE40-6448-B2DA-5D7943F16354}"/>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xmlns="" id="{3B8C4132-3E67-E342-A94C-BB69B2D5A56F}"/>
              </a:ext>
            </a:extLst>
          </p:cNvPr>
          <p:cNvSpPr>
            <a:spLocks noGrp="1"/>
          </p:cNvSpPr>
          <p:nvPr>
            <p:ph idx="1"/>
          </p:nvPr>
        </p:nvSpPr>
        <p:spPr>
          <a:xfrm>
            <a:off x="628650" y="1439332"/>
            <a:ext cx="6666885" cy="5003501"/>
          </a:xfrm>
        </p:spPr>
        <p:txBody>
          <a:bodyPr/>
          <a:lstStyle/>
          <a:p>
            <a:r>
              <a:rPr lang="en-ZA" dirty="0"/>
              <a:t>Adolescence is a period of developmental transition</a:t>
            </a:r>
          </a:p>
          <a:p>
            <a:r>
              <a:rPr lang="en-ZA" dirty="0"/>
              <a:t>High rates of HIV infection, morbidity and mortality among South African adolescents</a:t>
            </a:r>
          </a:p>
          <a:p>
            <a:r>
              <a:rPr lang="en-ZA" dirty="0"/>
              <a:t>Health-seeking behaviour among adolescents and young people is sub-optimal</a:t>
            </a:r>
          </a:p>
          <a:p>
            <a:pPr lvl="1"/>
            <a:r>
              <a:rPr lang="en-ZA" dirty="0"/>
              <a:t>Low rates of HIV testing, prevention and treatment</a:t>
            </a:r>
          </a:p>
          <a:p>
            <a:pPr lvl="1"/>
            <a:r>
              <a:rPr lang="en-ZA" dirty="0"/>
              <a:t>Linkage to HIV care is poor</a:t>
            </a:r>
          </a:p>
          <a:p>
            <a:pPr lvl="1"/>
            <a:r>
              <a:rPr lang="en-ZA" dirty="0"/>
              <a:t>Multiple barriers </a:t>
            </a:r>
            <a:r>
              <a:rPr lang="en-GB" dirty="0"/>
              <a:t>to access</a:t>
            </a:r>
            <a:endParaRPr lang="en-ZA" dirty="0"/>
          </a:p>
          <a:p>
            <a:endParaRPr lang="en-GB" dirty="0"/>
          </a:p>
        </p:txBody>
      </p:sp>
      <p:pic>
        <p:nvPicPr>
          <p:cNvPr id="4" name="Picture 3">
            <a:extLst>
              <a:ext uri="{FF2B5EF4-FFF2-40B4-BE49-F238E27FC236}">
                <a16:creationId xmlns:a16="http://schemas.microsoft.com/office/drawing/2014/main" xmlns="" id="{A3A73DBB-B280-1446-ADD0-C23D7E7A7846}"/>
              </a:ext>
            </a:extLst>
          </p:cNvPr>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48282" y="2229449"/>
            <a:ext cx="3377730" cy="421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1236285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84AC0-F10B-A04E-BCBF-8B13961CC975}"/>
              </a:ext>
            </a:extLst>
          </p:cNvPr>
          <p:cNvSpPr>
            <a:spLocks noGrp="1"/>
          </p:cNvSpPr>
          <p:nvPr>
            <p:ph type="title"/>
          </p:nvPr>
        </p:nvSpPr>
        <p:spPr/>
        <p:txBody>
          <a:bodyPr/>
          <a:lstStyle/>
          <a:p>
            <a:r>
              <a:rPr lang="en-GB" dirty="0"/>
              <a:t>Girl Power study</a:t>
            </a:r>
          </a:p>
        </p:txBody>
      </p:sp>
      <p:sp>
        <p:nvSpPr>
          <p:cNvPr id="3" name="Content Placeholder 2">
            <a:extLst>
              <a:ext uri="{FF2B5EF4-FFF2-40B4-BE49-F238E27FC236}">
                <a16:creationId xmlns:a16="http://schemas.microsoft.com/office/drawing/2014/main" xmlns="" id="{D833E0C3-5753-B64B-9D62-21F844B0B794}"/>
              </a:ext>
            </a:extLst>
          </p:cNvPr>
          <p:cNvSpPr>
            <a:spLocks noGrp="1"/>
          </p:cNvSpPr>
          <p:nvPr>
            <p:ph idx="1"/>
          </p:nvPr>
        </p:nvSpPr>
        <p:spPr>
          <a:xfrm>
            <a:off x="628650" y="1439333"/>
            <a:ext cx="5742653" cy="5010628"/>
          </a:xfrm>
        </p:spPr>
        <p:txBody>
          <a:bodyPr>
            <a:normAutofit fontScale="92500" lnSpcReduction="10000"/>
          </a:bodyPr>
          <a:lstStyle/>
          <a:p>
            <a:pPr>
              <a:spcBef>
                <a:spcPts val="375"/>
              </a:spcBef>
            </a:pPr>
            <a:r>
              <a:rPr lang="en-GB" dirty="0"/>
              <a:t>Quasi-experimental prospective cohort study (Lilongwe and Cape Town)</a:t>
            </a:r>
          </a:p>
          <a:p>
            <a:pPr>
              <a:spcBef>
                <a:spcPts val="375"/>
              </a:spcBef>
            </a:pPr>
            <a:r>
              <a:rPr lang="en-GB" dirty="0"/>
              <a:t>Each clinic received a different model of care:</a:t>
            </a:r>
          </a:p>
          <a:p>
            <a:pPr marL="754856" lvl="1" indent="-385763">
              <a:buFont typeface="+mj-lt"/>
              <a:buAutoNum type="arabicParenR"/>
            </a:pPr>
            <a:r>
              <a:rPr lang="en-GB" dirty="0"/>
              <a:t>Standard of care </a:t>
            </a:r>
          </a:p>
          <a:p>
            <a:pPr marL="754856" lvl="1" indent="-385763">
              <a:buFont typeface="+mj-lt"/>
              <a:buAutoNum type="arabicParenR"/>
            </a:pPr>
            <a:r>
              <a:rPr lang="en-GB" dirty="0"/>
              <a:t>Combination package of care </a:t>
            </a:r>
          </a:p>
          <a:p>
            <a:pPr marL="754856" lvl="1" indent="-385763">
              <a:buFont typeface="+mj-lt"/>
              <a:buAutoNum type="arabicParenR"/>
            </a:pPr>
            <a:r>
              <a:rPr lang="en-GB" dirty="0"/>
              <a:t>Combo package + empowerment sessions </a:t>
            </a:r>
          </a:p>
          <a:p>
            <a:pPr marL="754856" lvl="1" indent="-385763">
              <a:buFont typeface="+mj-lt"/>
              <a:buAutoNum type="arabicParenR"/>
            </a:pPr>
            <a:r>
              <a:rPr lang="en-GB" dirty="0"/>
              <a:t>Combo package + empowerment + monthly cash transfers </a:t>
            </a:r>
          </a:p>
          <a:p>
            <a:pPr>
              <a:spcBef>
                <a:spcPts val="375"/>
              </a:spcBef>
            </a:pPr>
            <a:r>
              <a:rPr lang="en-GB" dirty="0"/>
              <a:t>250 young women (15-24 </a:t>
            </a:r>
            <a:r>
              <a:rPr lang="en-GB" dirty="0" err="1"/>
              <a:t>yrs</a:t>
            </a:r>
            <a:r>
              <a:rPr lang="en-GB" dirty="0"/>
              <a:t>) enrolled per clinic, followed 12 months</a:t>
            </a:r>
          </a:p>
          <a:p>
            <a:pPr lvl="1"/>
            <a:r>
              <a:rPr lang="en-GB" dirty="0"/>
              <a:t>Data extracted from medical records to measure service uptake</a:t>
            </a:r>
          </a:p>
          <a:p>
            <a:pPr lvl="1"/>
            <a:r>
              <a:rPr lang="en-GB" dirty="0"/>
              <a:t>60 qualitative interviews</a:t>
            </a:r>
          </a:p>
          <a:p>
            <a:pPr>
              <a:spcBef>
                <a:spcPts val="375"/>
              </a:spcBef>
            </a:pPr>
            <a:endParaRPr lang="en-GB" dirty="0"/>
          </a:p>
          <a:p>
            <a:endParaRPr lang="en-GB" dirty="0"/>
          </a:p>
        </p:txBody>
      </p:sp>
      <p:pic>
        <p:nvPicPr>
          <p:cNvPr id="4" name="Picture 3">
            <a:extLst>
              <a:ext uri="{FF2B5EF4-FFF2-40B4-BE49-F238E27FC236}">
                <a16:creationId xmlns:a16="http://schemas.microsoft.com/office/drawing/2014/main" xmlns="" id="{9921A898-5441-384B-8BDC-35CD1CB805C6}"/>
              </a:ext>
            </a:extLst>
          </p:cNvPr>
          <p:cNvPicPr>
            <a:picLocks noChangeAspect="1"/>
          </p:cNvPicPr>
          <p:nvPr/>
        </p:nvPicPr>
        <p:blipFill>
          <a:blip r:embed="rId2"/>
          <a:stretch>
            <a:fillRect/>
          </a:stretch>
        </p:blipFill>
        <p:spPr>
          <a:xfrm>
            <a:off x="6371303" y="1439333"/>
            <a:ext cx="2743434" cy="3485922"/>
          </a:xfrm>
          <a:prstGeom prst="rect">
            <a:avLst/>
          </a:prstGeom>
        </p:spPr>
      </p:pic>
    </p:spTree>
    <p:extLst>
      <p:ext uri="{BB962C8B-B14F-4D97-AF65-F5344CB8AC3E}">
        <p14:creationId xmlns:p14="http://schemas.microsoft.com/office/powerpoint/2010/main" val="2541244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85CEE-BEA6-944C-8D7E-20E7E658F9AA}"/>
              </a:ext>
            </a:extLst>
          </p:cNvPr>
          <p:cNvSpPr>
            <a:spLocks noGrp="1"/>
          </p:cNvSpPr>
          <p:nvPr>
            <p:ph type="title"/>
          </p:nvPr>
        </p:nvSpPr>
        <p:spPr/>
        <p:txBody>
          <a:bodyPr/>
          <a:lstStyle/>
          <a:p>
            <a:r>
              <a:rPr lang="en-GB" dirty="0"/>
              <a:t>Reported SRH service barriers</a:t>
            </a:r>
          </a:p>
        </p:txBody>
      </p:sp>
      <p:sp>
        <p:nvSpPr>
          <p:cNvPr id="3" name="Content Placeholder 2">
            <a:extLst>
              <a:ext uri="{FF2B5EF4-FFF2-40B4-BE49-F238E27FC236}">
                <a16:creationId xmlns:a16="http://schemas.microsoft.com/office/drawing/2014/main" xmlns="" id="{79E5143F-C244-F246-827A-ABE0EB195D2E}"/>
              </a:ext>
            </a:extLst>
          </p:cNvPr>
          <p:cNvSpPr>
            <a:spLocks noGrp="1"/>
          </p:cNvSpPr>
          <p:nvPr>
            <p:ph idx="1"/>
          </p:nvPr>
        </p:nvSpPr>
        <p:spPr/>
        <p:txBody>
          <a:bodyPr/>
          <a:lstStyle/>
          <a:p>
            <a:pPr marL="200025" indent="-192881">
              <a:spcBef>
                <a:spcPts val="338"/>
              </a:spcBef>
            </a:pPr>
            <a:r>
              <a:rPr lang="en-US" dirty="0"/>
              <a:t>Limited facility hours, long waiting times</a:t>
            </a:r>
          </a:p>
          <a:p>
            <a:pPr>
              <a:spcBef>
                <a:spcPts val="338"/>
              </a:spcBef>
            </a:pPr>
            <a:r>
              <a:rPr lang="en-US" dirty="0"/>
              <a:t>Being refused services (e.g. pregnancy tests, implant removal)</a:t>
            </a:r>
          </a:p>
          <a:p>
            <a:pPr>
              <a:spcBef>
                <a:spcPts val="338"/>
              </a:spcBef>
            </a:pPr>
            <a:r>
              <a:rPr lang="en-US" dirty="0"/>
              <a:t>Concerns about confidentiality; shame and fear of being seen by others </a:t>
            </a:r>
          </a:p>
          <a:p>
            <a:pPr>
              <a:spcBef>
                <a:spcPts val="338"/>
              </a:spcBef>
            </a:pPr>
            <a:r>
              <a:rPr lang="en-US" dirty="0"/>
              <a:t>Harsh treatment by healthcare workers</a:t>
            </a:r>
            <a:r>
              <a:rPr lang="en-GB" dirty="0"/>
              <a:t> </a:t>
            </a:r>
          </a:p>
          <a:p>
            <a:endParaRPr lang="en-GB" dirty="0"/>
          </a:p>
          <a:p>
            <a:endParaRPr lang="en-GB" dirty="0"/>
          </a:p>
        </p:txBody>
      </p:sp>
      <p:sp>
        <p:nvSpPr>
          <p:cNvPr id="4" name="TextBox 3">
            <a:extLst>
              <a:ext uri="{FF2B5EF4-FFF2-40B4-BE49-F238E27FC236}">
                <a16:creationId xmlns:a16="http://schemas.microsoft.com/office/drawing/2014/main" xmlns="" id="{652BE6F5-E4CE-E440-A0E7-155C4708D110}"/>
              </a:ext>
            </a:extLst>
          </p:cNvPr>
          <p:cNvSpPr txBox="1"/>
          <p:nvPr/>
        </p:nvSpPr>
        <p:spPr>
          <a:xfrm>
            <a:off x="929735" y="4144670"/>
            <a:ext cx="3782067" cy="854080"/>
          </a:xfrm>
          <a:prstGeom prst="rect">
            <a:avLst/>
          </a:prstGeom>
          <a:noFill/>
          <a:ln w="28575">
            <a:solidFill>
              <a:srgbClr val="92D050"/>
            </a:solidFill>
          </a:ln>
        </p:spPr>
        <p:txBody>
          <a:bodyPr wrap="square" rtlCol="0">
            <a:spAutoFit/>
          </a:bodyPr>
          <a:lstStyle/>
          <a:p>
            <a:r>
              <a:rPr lang="en-GB" sz="1650" i="1" dirty="0">
                <a:latin typeface="+mj-lt"/>
                <a:ea typeface="Franklin Gothic Book" charset="0"/>
                <a:cs typeface="Franklin Gothic Book" charset="0"/>
              </a:rPr>
              <a:t>‘Girls in my age group… stay at home with STIs because </a:t>
            </a:r>
            <a:r>
              <a:rPr lang="en-GB" sz="1650" i="1" dirty="0">
                <a:solidFill>
                  <a:srgbClr val="92D050"/>
                </a:solidFill>
                <a:latin typeface="+mj-lt"/>
                <a:ea typeface="Franklin Gothic Book" charset="0"/>
                <a:cs typeface="Franklin Gothic Book" charset="0"/>
              </a:rPr>
              <a:t>they don’t want to be shouted at’</a:t>
            </a:r>
            <a:endParaRPr lang="en-US" sz="1650" i="1" dirty="0">
              <a:solidFill>
                <a:srgbClr val="92D050"/>
              </a:solidFill>
              <a:latin typeface="+mj-lt"/>
              <a:ea typeface="Franklin Gothic Book" charset="0"/>
              <a:cs typeface="Franklin Gothic Book" charset="0"/>
            </a:endParaRPr>
          </a:p>
        </p:txBody>
      </p:sp>
      <p:sp>
        <p:nvSpPr>
          <p:cNvPr id="5" name="TextBox 4">
            <a:extLst>
              <a:ext uri="{FF2B5EF4-FFF2-40B4-BE49-F238E27FC236}">
                <a16:creationId xmlns:a16="http://schemas.microsoft.com/office/drawing/2014/main" xmlns="" id="{451283CC-76B2-D147-AD50-BB2E9375ABF0}"/>
              </a:ext>
            </a:extLst>
          </p:cNvPr>
          <p:cNvSpPr txBox="1"/>
          <p:nvPr/>
        </p:nvSpPr>
        <p:spPr>
          <a:xfrm>
            <a:off x="929735" y="4144670"/>
            <a:ext cx="3786695" cy="854080"/>
          </a:xfrm>
          <a:prstGeom prst="rect">
            <a:avLst/>
          </a:prstGeom>
          <a:noFill/>
          <a:ln w="28575">
            <a:solidFill>
              <a:srgbClr val="92D050"/>
            </a:solidFill>
          </a:ln>
        </p:spPr>
        <p:txBody>
          <a:bodyPr wrap="square" rtlCol="0">
            <a:spAutoFit/>
          </a:bodyPr>
          <a:lstStyle/>
          <a:p>
            <a:r>
              <a:rPr lang="en-GB" sz="1650" i="1" dirty="0">
                <a:latin typeface="+mj-lt"/>
                <a:ea typeface="Franklin Gothic Book" charset="0"/>
                <a:cs typeface="Franklin Gothic Book" charset="0"/>
              </a:rPr>
              <a:t>‘Every time I go there </a:t>
            </a:r>
            <a:r>
              <a:rPr lang="en-GB" sz="1650" i="1" dirty="0">
                <a:solidFill>
                  <a:srgbClr val="92D050"/>
                </a:solidFill>
                <a:latin typeface="+mj-lt"/>
                <a:ea typeface="Franklin Gothic Book" charset="0"/>
                <a:cs typeface="Franklin Gothic Book" charset="0"/>
              </a:rPr>
              <a:t>she would have an excuse, </a:t>
            </a:r>
            <a:r>
              <a:rPr lang="en-GB" sz="1650" i="1" dirty="0">
                <a:latin typeface="+mj-lt"/>
                <a:ea typeface="Franklin Gothic Book" charset="0"/>
                <a:cs typeface="Franklin Gothic Book" charset="0"/>
              </a:rPr>
              <a:t>so I stopped. I didn’t go to another clinic, because I got demotivated</a:t>
            </a:r>
            <a:r>
              <a:rPr lang="mr-IN" sz="1650" i="1" dirty="0">
                <a:latin typeface="+mj-lt"/>
                <a:ea typeface="Franklin Gothic Book" charset="0"/>
                <a:cs typeface="Franklin Gothic Book" charset="0"/>
              </a:rPr>
              <a:t>…</a:t>
            </a:r>
            <a:r>
              <a:rPr lang="en-GB" sz="1650" i="1" dirty="0">
                <a:latin typeface="+mj-lt"/>
                <a:ea typeface="Franklin Gothic Book" charset="0"/>
                <a:cs typeface="Franklin Gothic Book" charset="0"/>
              </a:rPr>
              <a:t>’</a:t>
            </a:r>
            <a:endParaRPr lang="en-US" sz="1650" i="1" dirty="0">
              <a:latin typeface="+mj-lt"/>
              <a:ea typeface="Franklin Gothic Book" charset="0"/>
              <a:cs typeface="Franklin Gothic Book" charset="0"/>
            </a:endParaRPr>
          </a:p>
        </p:txBody>
      </p:sp>
      <p:sp>
        <p:nvSpPr>
          <p:cNvPr id="6" name="TextBox 5">
            <a:extLst>
              <a:ext uri="{FF2B5EF4-FFF2-40B4-BE49-F238E27FC236}">
                <a16:creationId xmlns:a16="http://schemas.microsoft.com/office/drawing/2014/main" xmlns="" id="{304BC4AA-972C-AF4B-BC8F-A85B38D18432}"/>
              </a:ext>
            </a:extLst>
          </p:cNvPr>
          <p:cNvSpPr txBox="1"/>
          <p:nvPr/>
        </p:nvSpPr>
        <p:spPr>
          <a:xfrm>
            <a:off x="4853592" y="4144670"/>
            <a:ext cx="3962843" cy="1361911"/>
          </a:xfrm>
          <a:prstGeom prst="rect">
            <a:avLst/>
          </a:prstGeom>
          <a:noFill/>
          <a:ln w="28575">
            <a:solidFill>
              <a:srgbClr val="92D050"/>
            </a:solidFill>
          </a:ln>
        </p:spPr>
        <p:txBody>
          <a:bodyPr wrap="square" rtlCol="0">
            <a:spAutoFit/>
          </a:bodyPr>
          <a:lstStyle/>
          <a:p>
            <a:r>
              <a:rPr lang="en-GB" sz="1650" i="1" dirty="0">
                <a:latin typeface="+mj-lt"/>
                <a:ea typeface="Franklin Gothic Book" charset="0"/>
                <a:cs typeface="Franklin Gothic Book" charset="0"/>
              </a:rPr>
              <a:t>‘They would shout that they are taking their tea time and when they come back, </a:t>
            </a:r>
            <a:r>
              <a:rPr lang="en-GB" sz="1650" i="1" dirty="0">
                <a:solidFill>
                  <a:srgbClr val="92D050"/>
                </a:solidFill>
                <a:latin typeface="+mj-lt"/>
                <a:ea typeface="Franklin Gothic Book" charset="0"/>
                <a:cs typeface="Franklin Gothic Book" charset="0"/>
              </a:rPr>
              <a:t>they would still not help you </a:t>
            </a:r>
            <a:r>
              <a:rPr lang="en-GB" sz="1650" i="1" dirty="0">
                <a:latin typeface="+mj-lt"/>
                <a:ea typeface="Franklin Gothic Book" charset="0"/>
                <a:cs typeface="Franklin Gothic Book" charset="0"/>
              </a:rPr>
              <a:t>and take lunch before helping you. So, you end up feeling like not coming back</a:t>
            </a:r>
            <a:r>
              <a:rPr lang="mr-IN" sz="1650" i="1" dirty="0">
                <a:latin typeface="+mj-lt"/>
                <a:ea typeface="Franklin Gothic Book" charset="0"/>
                <a:cs typeface="Franklin Gothic Book" charset="0"/>
              </a:rPr>
              <a:t>…</a:t>
            </a:r>
            <a:r>
              <a:rPr lang="en-GB" sz="1650" i="1" dirty="0">
                <a:latin typeface="+mj-lt"/>
                <a:ea typeface="Franklin Gothic Book" charset="0"/>
                <a:cs typeface="Franklin Gothic Book" charset="0"/>
              </a:rPr>
              <a:t>’</a:t>
            </a:r>
            <a:endParaRPr lang="en-US" sz="1650" i="1" dirty="0">
              <a:latin typeface="+mj-lt"/>
              <a:ea typeface="Franklin Gothic Book" charset="0"/>
              <a:cs typeface="Franklin Gothic Book" charset="0"/>
            </a:endParaRPr>
          </a:p>
        </p:txBody>
      </p:sp>
      <p:sp>
        <p:nvSpPr>
          <p:cNvPr id="7" name="TextBox 6">
            <a:extLst>
              <a:ext uri="{FF2B5EF4-FFF2-40B4-BE49-F238E27FC236}">
                <a16:creationId xmlns:a16="http://schemas.microsoft.com/office/drawing/2014/main" xmlns="" id="{080E181F-278C-2D45-9643-1C7E3F37FD15}"/>
              </a:ext>
            </a:extLst>
          </p:cNvPr>
          <p:cNvSpPr txBox="1"/>
          <p:nvPr/>
        </p:nvSpPr>
        <p:spPr>
          <a:xfrm>
            <a:off x="4848276" y="4144630"/>
            <a:ext cx="3968159" cy="854080"/>
          </a:xfrm>
          <a:prstGeom prst="rect">
            <a:avLst/>
          </a:prstGeom>
          <a:noFill/>
          <a:ln w="28575">
            <a:solidFill>
              <a:srgbClr val="92D050"/>
            </a:solidFill>
          </a:ln>
        </p:spPr>
        <p:txBody>
          <a:bodyPr wrap="square" rtlCol="0">
            <a:spAutoFit/>
          </a:bodyPr>
          <a:lstStyle/>
          <a:p>
            <a:pPr marL="5358" lvl="1"/>
            <a:r>
              <a:rPr lang="en-GB" sz="1650" i="1" dirty="0">
                <a:latin typeface="+mj-lt"/>
                <a:ea typeface="Franklin Gothic Book" charset="0"/>
                <a:cs typeface="Franklin Gothic Book" charset="0"/>
              </a:rPr>
              <a:t>‘As black people we do not like complaining, because </a:t>
            </a:r>
            <a:r>
              <a:rPr lang="en-GB" sz="1650" i="1" dirty="0">
                <a:solidFill>
                  <a:srgbClr val="92D050"/>
                </a:solidFill>
                <a:latin typeface="+mj-lt"/>
                <a:ea typeface="Franklin Gothic Book" charset="0"/>
                <a:cs typeface="Franklin Gothic Book" charset="0"/>
              </a:rPr>
              <a:t>we are scared that we will be refused services, </a:t>
            </a:r>
            <a:r>
              <a:rPr lang="en-GB" sz="1650" i="1" dirty="0">
                <a:latin typeface="+mj-lt"/>
                <a:ea typeface="Franklin Gothic Book" charset="0"/>
                <a:cs typeface="Franklin Gothic Book" charset="0"/>
              </a:rPr>
              <a:t>and that kills us</a:t>
            </a:r>
            <a:r>
              <a:rPr lang="mr-IN" sz="1650" i="1" dirty="0">
                <a:latin typeface="+mj-lt"/>
                <a:ea typeface="Franklin Gothic Book" charset="0"/>
                <a:cs typeface="Franklin Gothic Book" charset="0"/>
              </a:rPr>
              <a:t>…</a:t>
            </a:r>
            <a:r>
              <a:rPr lang="en-GB" sz="1650" i="1" dirty="0">
                <a:latin typeface="+mj-lt"/>
                <a:ea typeface="Franklin Gothic Book" charset="0"/>
                <a:cs typeface="Franklin Gothic Book" charset="0"/>
              </a:rPr>
              <a:t>’</a:t>
            </a:r>
            <a:endParaRPr lang="en-US" sz="1650" i="1" dirty="0">
              <a:latin typeface="+mj-lt"/>
              <a:ea typeface="Franklin Gothic Book" charset="0"/>
              <a:cs typeface="Franklin Gothic Book" charset="0"/>
            </a:endParaRPr>
          </a:p>
        </p:txBody>
      </p:sp>
      <p:sp>
        <p:nvSpPr>
          <p:cNvPr id="8" name="TextBox 7">
            <a:extLst>
              <a:ext uri="{FF2B5EF4-FFF2-40B4-BE49-F238E27FC236}">
                <a16:creationId xmlns:a16="http://schemas.microsoft.com/office/drawing/2014/main" xmlns="" id="{7A634645-8B88-ED4C-A89A-3DFA049D4877}"/>
              </a:ext>
            </a:extLst>
          </p:cNvPr>
          <p:cNvSpPr txBox="1"/>
          <p:nvPr/>
        </p:nvSpPr>
        <p:spPr>
          <a:xfrm>
            <a:off x="929735" y="4144670"/>
            <a:ext cx="3782067" cy="600164"/>
          </a:xfrm>
          <a:prstGeom prst="rect">
            <a:avLst/>
          </a:prstGeom>
          <a:noFill/>
          <a:ln w="28575">
            <a:solidFill>
              <a:srgbClr val="92D050"/>
            </a:solidFill>
          </a:ln>
        </p:spPr>
        <p:txBody>
          <a:bodyPr wrap="square" rtlCol="0">
            <a:spAutoFit/>
          </a:bodyPr>
          <a:lstStyle/>
          <a:p>
            <a:pPr marL="7144"/>
            <a:r>
              <a:rPr lang="en-GB" sz="1650" i="1" dirty="0">
                <a:latin typeface="+mj-lt"/>
                <a:ea typeface="Franklin Gothic Book" charset="0"/>
                <a:cs typeface="Franklin Gothic Book" charset="0"/>
              </a:rPr>
              <a:t>‘These people are </a:t>
            </a:r>
            <a:r>
              <a:rPr lang="en-GB" sz="1650" i="1" dirty="0">
                <a:solidFill>
                  <a:srgbClr val="92D050"/>
                </a:solidFill>
                <a:latin typeface="+mj-lt"/>
                <a:ea typeface="Franklin Gothic Book" charset="0"/>
                <a:cs typeface="Franklin Gothic Book" charset="0"/>
              </a:rPr>
              <a:t>not caring </a:t>
            </a:r>
            <a:r>
              <a:rPr lang="en-GB" sz="1650" i="1" dirty="0">
                <a:latin typeface="+mj-lt"/>
                <a:ea typeface="Franklin Gothic Book" charset="0"/>
                <a:cs typeface="Franklin Gothic Book" charset="0"/>
              </a:rPr>
              <a:t>and they are not ashamed about that</a:t>
            </a:r>
            <a:r>
              <a:rPr lang="mr-IN" sz="1650" i="1" dirty="0">
                <a:latin typeface="+mj-lt"/>
                <a:ea typeface="Franklin Gothic Book" charset="0"/>
                <a:cs typeface="Franklin Gothic Book" charset="0"/>
              </a:rPr>
              <a:t>…</a:t>
            </a:r>
            <a:r>
              <a:rPr lang="en-GB" sz="1650" i="1" dirty="0">
                <a:latin typeface="+mj-lt"/>
                <a:ea typeface="Franklin Gothic Book" charset="0"/>
                <a:cs typeface="Franklin Gothic Book" charset="0"/>
              </a:rPr>
              <a:t>’</a:t>
            </a:r>
            <a:r>
              <a:rPr lang="en-GB" sz="1650" dirty="0">
                <a:latin typeface="+mj-lt"/>
                <a:ea typeface="Franklin Gothic Book" charset="0"/>
                <a:cs typeface="Franklin Gothic Book" charset="0"/>
              </a:rPr>
              <a:t> </a:t>
            </a:r>
            <a:endParaRPr lang="en-US" sz="1650" dirty="0">
              <a:latin typeface="+mj-lt"/>
              <a:ea typeface="Franklin Gothic Book" charset="0"/>
              <a:cs typeface="Franklin Gothic Book" charset="0"/>
            </a:endParaRPr>
          </a:p>
        </p:txBody>
      </p:sp>
      <p:sp>
        <p:nvSpPr>
          <p:cNvPr id="9" name="TextBox 8">
            <a:extLst>
              <a:ext uri="{FF2B5EF4-FFF2-40B4-BE49-F238E27FC236}">
                <a16:creationId xmlns:a16="http://schemas.microsoft.com/office/drawing/2014/main" xmlns="" id="{BB439DE2-574F-3B4E-9B64-0E3FBBE88E20}"/>
              </a:ext>
            </a:extLst>
          </p:cNvPr>
          <p:cNvSpPr txBox="1"/>
          <p:nvPr/>
        </p:nvSpPr>
        <p:spPr>
          <a:xfrm>
            <a:off x="4858220" y="4144670"/>
            <a:ext cx="3867483" cy="346249"/>
          </a:xfrm>
          <a:prstGeom prst="rect">
            <a:avLst/>
          </a:prstGeom>
          <a:noFill/>
          <a:ln w="28575">
            <a:solidFill>
              <a:srgbClr val="92D050"/>
            </a:solidFill>
          </a:ln>
        </p:spPr>
        <p:txBody>
          <a:bodyPr wrap="square" rtlCol="0">
            <a:spAutoFit/>
          </a:bodyPr>
          <a:lstStyle/>
          <a:p>
            <a:r>
              <a:rPr lang="en-GB" sz="1650" i="1" dirty="0">
                <a:latin typeface="+mj-lt"/>
                <a:ea typeface="Franklin Gothic Book" charset="0"/>
                <a:cs typeface="Franklin Gothic Book" charset="0"/>
              </a:rPr>
              <a:t>‘The nurses are </a:t>
            </a:r>
            <a:r>
              <a:rPr lang="en-GB" sz="1650" i="1" dirty="0">
                <a:solidFill>
                  <a:srgbClr val="92D050"/>
                </a:solidFill>
                <a:latin typeface="+mj-lt"/>
                <a:ea typeface="Franklin Gothic Book" charset="0"/>
                <a:cs typeface="Franklin Gothic Book" charset="0"/>
              </a:rPr>
              <a:t>not kind</a:t>
            </a:r>
            <a:r>
              <a:rPr lang="mr-IN" sz="1650" i="1" dirty="0">
                <a:solidFill>
                  <a:srgbClr val="92D050"/>
                </a:solidFill>
                <a:latin typeface="+mj-lt"/>
                <a:ea typeface="Franklin Gothic Book" charset="0"/>
                <a:cs typeface="Franklin Gothic Book" charset="0"/>
              </a:rPr>
              <a:t>…</a:t>
            </a:r>
            <a:r>
              <a:rPr lang="en-GB" sz="1650" i="1" dirty="0">
                <a:solidFill>
                  <a:srgbClr val="92D050"/>
                </a:solidFill>
                <a:latin typeface="+mj-lt"/>
                <a:ea typeface="Franklin Gothic Book" charset="0"/>
                <a:cs typeface="Franklin Gothic Book" charset="0"/>
              </a:rPr>
              <a:t>’</a:t>
            </a:r>
            <a:endParaRPr lang="en-US" sz="1650" i="1" dirty="0">
              <a:solidFill>
                <a:srgbClr val="92D050"/>
              </a:solidFill>
              <a:latin typeface="+mj-lt"/>
              <a:ea typeface="Franklin Gothic Book" charset="0"/>
              <a:cs typeface="Franklin Gothic Book" charset="0"/>
            </a:endParaRPr>
          </a:p>
        </p:txBody>
      </p:sp>
    </p:spTree>
    <p:extLst>
      <p:ext uri="{BB962C8B-B14F-4D97-AF65-F5344CB8AC3E}">
        <p14:creationId xmlns:p14="http://schemas.microsoft.com/office/powerpoint/2010/main" val="35670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8" grpId="0" animBg="1"/>
      <p:bldP spid="8"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33069-B9C8-D440-8D4E-346DC91F7B34}"/>
              </a:ext>
            </a:extLst>
          </p:cNvPr>
          <p:cNvSpPr>
            <a:spLocks noGrp="1"/>
          </p:cNvSpPr>
          <p:nvPr>
            <p:ph type="title"/>
          </p:nvPr>
        </p:nvSpPr>
        <p:spPr/>
        <p:txBody>
          <a:bodyPr/>
          <a:lstStyle/>
          <a:p>
            <a:r>
              <a:rPr lang="en-GB" dirty="0"/>
              <a:t>What young women want:</a:t>
            </a:r>
          </a:p>
        </p:txBody>
      </p:sp>
      <p:sp>
        <p:nvSpPr>
          <p:cNvPr id="3" name="Content Placeholder 2">
            <a:extLst>
              <a:ext uri="{FF2B5EF4-FFF2-40B4-BE49-F238E27FC236}">
                <a16:creationId xmlns:a16="http://schemas.microsoft.com/office/drawing/2014/main" xmlns="" id="{8C0D5298-0CA6-2D44-81A6-5B197FFC6E85}"/>
              </a:ext>
            </a:extLst>
          </p:cNvPr>
          <p:cNvSpPr>
            <a:spLocks noGrp="1"/>
          </p:cNvSpPr>
          <p:nvPr>
            <p:ph idx="1"/>
          </p:nvPr>
        </p:nvSpPr>
        <p:spPr>
          <a:xfrm>
            <a:off x="628649" y="1439333"/>
            <a:ext cx="8032465" cy="5010628"/>
          </a:xfrm>
        </p:spPr>
        <p:txBody>
          <a:bodyPr>
            <a:normAutofit fontScale="92500" lnSpcReduction="10000"/>
          </a:bodyPr>
          <a:lstStyle/>
          <a:p>
            <a:r>
              <a:rPr lang="en-US" dirty="0"/>
              <a:t>Young people do not want to wait long to be seen</a:t>
            </a:r>
          </a:p>
          <a:p>
            <a:r>
              <a:rPr lang="en-US" dirty="0"/>
              <a:t>Young women want tailored information and integrated services</a:t>
            </a:r>
          </a:p>
          <a:p>
            <a:r>
              <a:rPr lang="en-US" dirty="0"/>
              <a:t>Young women want trustworthy healthcare relationships</a:t>
            </a:r>
          </a:p>
          <a:p>
            <a:r>
              <a:rPr lang="en-US" dirty="0"/>
              <a:t>Young women want their own space</a:t>
            </a:r>
          </a:p>
          <a:p>
            <a:pPr marL="734021" lvl="2" indent="0">
              <a:buNone/>
            </a:pPr>
            <a:r>
              <a:rPr lang="en-GB" i="1" dirty="0">
                <a:latin typeface="+mj-lt"/>
              </a:rPr>
              <a:t>‘Before Girl Power </a:t>
            </a:r>
            <a:r>
              <a:rPr lang="en-GB" i="1" dirty="0">
                <a:solidFill>
                  <a:srgbClr val="92D050"/>
                </a:solidFill>
                <a:latin typeface="+mj-lt"/>
              </a:rPr>
              <a:t>I was not comfortable at all… </a:t>
            </a:r>
            <a:r>
              <a:rPr lang="en-GB" i="1" dirty="0">
                <a:latin typeface="+mj-lt"/>
              </a:rPr>
              <a:t>we used to wait there… with old people… you would hear them saying things like ‘she has boys already but she is still very young’,</a:t>
            </a:r>
            <a:r>
              <a:rPr lang="en-GB" i="1" dirty="0">
                <a:solidFill>
                  <a:schemeClr val="accent1"/>
                </a:solidFill>
                <a:latin typeface="+mj-lt"/>
              </a:rPr>
              <a:t> </a:t>
            </a:r>
            <a:r>
              <a:rPr lang="en-GB" i="1" dirty="0">
                <a:solidFill>
                  <a:srgbClr val="92D050"/>
                </a:solidFill>
                <a:latin typeface="+mj-lt"/>
              </a:rPr>
              <a:t>such things could make you decide to never come again’</a:t>
            </a:r>
            <a:endParaRPr lang="en-US" dirty="0">
              <a:solidFill>
                <a:srgbClr val="92D050"/>
              </a:solidFill>
              <a:latin typeface="+mj-lt"/>
            </a:endParaRPr>
          </a:p>
          <a:p>
            <a:r>
              <a:rPr lang="en-US" dirty="0"/>
              <a:t>Young women want to feel welcomed, their needs </a:t>
            </a:r>
            <a:r>
              <a:rPr lang="en-US" dirty="0" err="1"/>
              <a:t>prioritised</a:t>
            </a:r>
            <a:endParaRPr lang="en-US" dirty="0"/>
          </a:p>
          <a:p>
            <a:pPr marL="734021" lvl="2" indent="0">
              <a:buNone/>
            </a:pPr>
            <a:r>
              <a:rPr lang="en-ZA" i="1" dirty="0">
                <a:latin typeface="+mj-lt"/>
              </a:rPr>
              <a:t>‘Before we would be sitting there waiting and </a:t>
            </a:r>
            <a:r>
              <a:rPr lang="en-ZA" i="1" dirty="0">
                <a:solidFill>
                  <a:srgbClr val="92D050"/>
                </a:solidFill>
                <a:latin typeface="+mj-lt"/>
              </a:rPr>
              <a:t>they would shout at us, </a:t>
            </a:r>
            <a:r>
              <a:rPr lang="en-ZA" i="1" dirty="0">
                <a:latin typeface="+mj-lt"/>
              </a:rPr>
              <a:t>saying we are making noise’</a:t>
            </a:r>
            <a:endParaRPr lang="en-US" i="1" dirty="0">
              <a:solidFill>
                <a:schemeClr val="accent1"/>
              </a:solidFill>
              <a:latin typeface="+mj-lt"/>
            </a:endParaRPr>
          </a:p>
          <a:p>
            <a:pPr marL="734021" lvl="2" indent="0">
              <a:buNone/>
            </a:pPr>
            <a:r>
              <a:rPr lang="en-GB" i="1" dirty="0">
                <a:solidFill>
                  <a:srgbClr val="92D050"/>
                </a:solidFill>
                <a:latin typeface="+mj-lt"/>
              </a:rPr>
              <a:t>‘I started to come to the clinic more often</a:t>
            </a:r>
            <a:r>
              <a:rPr lang="en-GB" i="1" dirty="0">
                <a:solidFill>
                  <a:srgbClr val="7030A0"/>
                </a:solidFill>
                <a:latin typeface="+mj-lt"/>
              </a:rPr>
              <a:t> </a:t>
            </a:r>
            <a:r>
              <a:rPr lang="en-GB" i="1" dirty="0">
                <a:latin typeface="+mj-lt"/>
              </a:rPr>
              <a:t>than before because the way we are treated has improved’</a:t>
            </a:r>
            <a:r>
              <a:rPr lang="en-US" dirty="0">
                <a:solidFill>
                  <a:schemeClr val="accent1"/>
                </a:solidFill>
                <a:latin typeface="+mj-lt"/>
              </a:rPr>
              <a:t> </a:t>
            </a:r>
            <a:endParaRPr lang="en-US" dirty="0">
              <a:latin typeface="+mj-lt"/>
            </a:endParaRPr>
          </a:p>
          <a:p>
            <a:endParaRPr lang="en-GB" dirty="0"/>
          </a:p>
          <a:p>
            <a:endParaRPr lang="en-US" dirty="0"/>
          </a:p>
        </p:txBody>
      </p:sp>
      <p:pic>
        <p:nvPicPr>
          <p:cNvPr id="9" name="Picture 8">
            <a:extLst>
              <a:ext uri="{FF2B5EF4-FFF2-40B4-BE49-F238E27FC236}">
                <a16:creationId xmlns:a16="http://schemas.microsoft.com/office/drawing/2014/main" xmlns="" id="{525683D6-1BB5-4F43-8B04-7EC12BE953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770" y="1780055"/>
            <a:ext cx="507156" cy="599077"/>
          </a:xfrm>
          <a:prstGeom prst="rect">
            <a:avLst/>
          </a:prstGeom>
        </p:spPr>
      </p:pic>
      <p:pic>
        <p:nvPicPr>
          <p:cNvPr id="12" name="Picture 11">
            <a:extLst>
              <a:ext uri="{FF2B5EF4-FFF2-40B4-BE49-F238E27FC236}">
                <a16:creationId xmlns:a16="http://schemas.microsoft.com/office/drawing/2014/main" xmlns="" id="{37E21514-F38B-A44E-AD57-D0BF0A76BC13}"/>
              </a:ext>
            </a:extLst>
          </p:cNvPr>
          <p:cNvPicPr>
            <a:picLocks noChangeAspect="1"/>
          </p:cNvPicPr>
          <p:nvPr/>
        </p:nvPicPr>
        <p:blipFill>
          <a:blip r:embed="rId3"/>
          <a:stretch>
            <a:fillRect/>
          </a:stretch>
        </p:blipFill>
        <p:spPr>
          <a:xfrm>
            <a:off x="0" y="3365345"/>
            <a:ext cx="736018" cy="984368"/>
          </a:xfrm>
          <a:prstGeom prst="rect">
            <a:avLst/>
          </a:prstGeom>
        </p:spPr>
      </p:pic>
      <p:pic>
        <p:nvPicPr>
          <p:cNvPr id="13" name="Picture 12">
            <a:extLst>
              <a:ext uri="{FF2B5EF4-FFF2-40B4-BE49-F238E27FC236}">
                <a16:creationId xmlns:a16="http://schemas.microsoft.com/office/drawing/2014/main" xmlns="" id="{384108F4-1DF2-2442-B52C-9CD5B43770D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894" y="4929958"/>
            <a:ext cx="735039" cy="447574"/>
          </a:xfrm>
          <a:prstGeom prst="rect">
            <a:avLst/>
          </a:prstGeom>
        </p:spPr>
      </p:pic>
    </p:spTree>
    <p:extLst>
      <p:ext uri="{BB962C8B-B14F-4D97-AF65-F5344CB8AC3E}">
        <p14:creationId xmlns:p14="http://schemas.microsoft.com/office/powerpoint/2010/main" val="86588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E42C5-2D9A-0F4E-B65A-917D839C5A5B}"/>
              </a:ext>
            </a:extLst>
          </p:cNvPr>
          <p:cNvSpPr>
            <a:spLocks noGrp="1"/>
          </p:cNvSpPr>
          <p:nvPr>
            <p:ph type="title"/>
          </p:nvPr>
        </p:nvSpPr>
        <p:spPr>
          <a:xfrm>
            <a:off x="628649" y="2072"/>
            <a:ext cx="8240047" cy="1325563"/>
          </a:xfrm>
        </p:spPr>
        <p:txBody>
          <a:bodyPr>
            <a:normAutofit fontScale="90000"/>
          </a:bodyPr>
          <a:lstStyle/>
          <a:p>
            <a:r>
              <a:rPr lang="en-GB" dirty="0"/>
              <a:t>Impact of adolescent and youth-friendly services (AYFS) on care-seeking</a:t>
            </a:r>
          </a:p>
        </p:txBody>
      </p:sp>
      <p:sp>
        <p:nvSpPr>
          <p:cNvPr id="3" name="Content Placeholder 2">
            <a:extLst>
              <a:ext uri="{FF2B5EF4-FFF2-40B4-BE49-F238E27FC236}">
                <a16:creationId xmlns:a16="http://schemas.microsoft.com/office/drawing/2014/main" xmlns="" id="{8503D4E6-7F70-FF4A-80B3-45F0B81C40AD}"/>
              </a:ext>
            </a:extLst>
          </p:cNvPr>
          <p:cNvSpPr>
            <a:spLocks noGrp="1"/>
          </p:cNvSpPr>
          <p:nvPr>
            <p:ph idx="1"/>
          </p:nvPr>
        </p:nvSpPr>
        <p:spPr>
          <a:xfrm>
            <a:off x="879282" y="1439333"/>
            <a:ext cx="5640413" cy="5010628"/>
          </a:xfrm>
        </p:spPr>
        <p:txBody>
          <a:bodyPr>
            <a:normAutofit/>
          </a:bodyPr>
          <a:lstStyle/>
          <a:p>
            <a:pPr marL="0" indent="0">
              <a:buNone/>
            </a:pPr>
            <a:r>
              <a:rPr lang="en-US" sz="2000" i="1" dirty="0">
                <a:solidFill>
                  <a:srgbClr val="92D050"/>
                </a:solidFill>
                <a:latin typeface="+mj-lt"/>
              </a:rPr>
              <a:t>‘Now I am not scared </a:t>
            </a:r>
            <a:r>
              <a:rPr lang="en-US" sz="2000" i="1" dirty="0">
                <a:latin typeface="+mj-lt"/>
              </a:rPr>
              <a:t>to ask about services I should receive at the clinic’</a:t>
            </a:r>
          </a:p>
          <a:p>
            <a:pPr marL="0" indent="0">
              <a:buNone/>
            </a:pPr>
            <a:endParaRPr lang="en-US" sz="400" i="1" dirty="0">
              <a:latin typeface="+mj-lt"/>
            </a:endParaRPr>
          </a:p>
          <a:p>
            <a:pPr marL="0" indent="0">
              <a:buNone/>
            </a:pPr>
            <a:r>
              <a:rPr lang="en-US" sz="2000" i="1" dirty="0">
                <a:latin typeface="+mj-lt"/>
              </a:rPr>
              <a:t>‘They influenced me to visit the clinic more often and to </a:t>
            </a:r>
            <a:r>
              <a:rPr lang="en-US" sz="2000" i="1" dirty="0">
                <a:solidFill>
                  <a:srgbClr val="92D050"/>
                </a:solidFill>
                <a:latin typeface="+mj-lt"/>
              </a:rPr>
              <a:t>take control of my health’</a:t>
            </a:r>
          </a:p>
          <a:p>
            <a:pPr marL="0" indent="0">
              <a:buNone/>
            </a:pPr>
            <a:endParaRPr lang="en-US" sz="400" i="1" dirty="0">
              <a:latin typeface="+mj-lt"/>
            </a:endParaRPr>
          </a:p>
          <a:p>
            <a:pPr marL="0" indent="0">
              <a:buNone/>
            </a:pPr>
            <a:r>
              <a:rPr lang="en-GB" sz="2000" i="1" dirty="0">
                <a:solidFill>
                  <a:srgbClr val="92D050"/>
                </a:solidFill>
                <a:latin typeface="+mj-lt"/>
              </a:rPr>
              <a:t>‘I felt like people would judge me </a:t>
            </a:r>
            <a:r>
              <a:rPr lang="en-GB" sz="2000" i="1" dirty="0">
                <a:latin typeface="+mj-lt"/>
              </a:rPr>
              <a:t>because I was now on contraceptives, meaning that I was having sex…. Now I don’t mind them; if I want to go to the clinic, </a:t>
            </a:r>
            <a:r>
              <a:rPr lang="en-GB" sz="2000" i="1" dirty="0">
                <a:solidFill>
                  <a:srgbClr val="92D050"/>
                </a:solidFill>
                <a:latin typeface="+mj-lt"/>
              </a:rPr>
              <a:t>I go because this is my life’</a:t>
            </a:r>
            <a:endParaRPr lang="en-US" sz="600" i="1" dirty="0">
              <a:latin typeface="+mj-lt"/>
            </a:endParaRPr>
          </a:p>
          <a:p>
            <a:pPr marL="0" indent="0">
              <a:buNone/>
            </a:pPr>
            <a:endParaRPr lang="en-US" sz="400" i="1" dirty="0">
              <a:latin typeface="+mj-lt"/>
            </a:endParaRPr>
          </a:p>
          <a:p>
            <a:pPr marL="0" indent="0">
              <a:buNone/>
            </a:pPr>
            <a:r>
              <a:rPr lang="en-GB" sz="2000" i="1" dirty="0">
                <a:latin typeface="+mj-lt"/>
              </a:rPr>
              <a:t>‘Before, the chances of me getting pregnant were high…. With Girl Power, </a:t>
            </a:r>
            <a:r>
              <a:rPr lang="en-GB" sz="2000" i="1" dirty="0">
                <a:solidFill>
                  <a:srgbClr val="92D050"/>
                </a:solidFill>
                <a:latin typeface="+mj-lt"/>
              </a:rPr>
              <a:t>I was not missing any of my dates</a:t>
            </a:r>
            <a:r>
              <a:rPr lang="en-GB" sz="2000" i="1" dirty="0">
                <a:solidFill>
                  <a:srgbClr val="7030A0"/>
                </a:solidFill>
                <a:latin typeface="+mj-lt"/>
              </a:rPr>
              <a:t> </a:t>
            </a:r>
            <a:r>
              <a:rPr lang="en-GB" sz="2000" i="1" dirty="0">
                <a:latin typeface="+mj-lt"/>
              </a:rPr>
              <a:t>for the clinic…. I used to come only when I was scared’ </a:t>
            </a:r>
            <a:endParaRPr lang="en-US" sz="2000" i="1" dirty="0">
              <a:latin typeface="+mj-lt"/>
            </a:endParaRPr>
          </a:p>
          <a:p>
            <a:endParaRPr lang="en-US" sz="2000" i="1" dirty="0">
              <a:solidFill>
                <a:srgbClr val="92D050"/>
              </a:solidFill>
              <a:latin typeface="+mj-lt"/>
            </a:endParaRPr>
          </a:p>
          <a:p>
            <a:endParaRPr lang="en-US" sz="2000" i="1" dirty="0">
              <a:latin typeface="+mj-lt"/>
            </a:endParaRPr>
          </a:p>
          <a:p>
            <a:endParaRPr lang="en-GB" sz="2000" dirty="0">
              <a:latin typeface="+mj-lt"/>
            </a:endParaRPr>
          </a:p>
          <a:p>
            <a:pPr marL="0" indent="0">
              <a:buNone/>
            </a:pPr>
            <a:endParaRPr lang="en-GB" sz="2000" dirty="0">
              <a:latin typeface="+mj-lt"/>
            </a:endParaRPr>
          </a:p>
        </p:txBody>
      </p:sp>
      <p:pic>
        <p:nvPicPr>
          <p:cNvPr id="4" name="Picture 3">
            <a:extLst>
              <a:ext uri="{FF2B5EF4-FFF2-40B4-BE49-F238E27FC236}">
                <a16:creationId xmlns:a16="http://schemas.microsoft.com/office/drawing/2014/main" xmlns="" id="{3A02AD43-45DC-E74A-8F1A-EBA29CC04D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3075" y="1745399"/>
            <a:ext cx="540952" cy="635919"/>
          </a:xfrm>
          <a:prstGeom prst="rect">
            <a:avLst/>
          </a:prstGeom>
        </p:spPr>
      </p:pic>
      <p:pic>
        <p:nvPicPr>
          <p:cNvPr id="5" name="Picture 4">
            <a:extLst>
              <a:ext uri="{FF2B5EF4-FFF2-40B4-BE49-F238E27FC236}">
                <a16:creationId xmlns:a16="http://schemas.microsoft.com/office/drawing/2014/main" xmlns="" id="{DDF8F67D-5E32-4046-ADE3-1AB966353994}"/>
              </a:ext>
            </a:extLst>
          </p:cNvPr>
          <p:cNvPicPr>
            <a:picLocks noChangeAspect="1"/>
          </p:cNvPicPr>
          <p:nvPr/>
        </p:nvPicPr>
        <p:blipFill>
          <a:blip r:embed="rId3"/>
          <a:stretch>
            <a:fillRect/>
          </a:stretch>
        </p:blipFill>
        <p:spPr>
          <a:xfrm>
            <a:off x="127820" y="4666344"/>
            <a:ext cx="751463" cy="1119200"/>
          </a:xfrm>
          <a:prstGeom prst="rect">
            <a:avLst/>
          </a:prstGeom>
        </p:spPr>
      </p:pic>
      <p:pic>
        <p:nvPicPr>
          <p:cNvPr id="6" name="Picture 5">
            <a:extLst>
              <a:ext uri="{FF2B5EF4-FFF2-40B4-BE49-F238E27FC236}">
                <a16:creationId xmlns:a16="http://schemas.microsoft.com/office/drawing/2014/main" xmlns="" id="{DEE48BC5-5EC6-EC47-8A3A-518EC40111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445" y="3215105"/>
            <a:ext cx="628234" cy="786822"/>
          </a:xfrm>
          <a:prstGeom prst="rect">
            <a:avLst/>
          </a:prstGeom>
        </p:spPr>
      </p:pic>
      <p:pic>
        <p:nvPicPr>
          <p:cNvPr id="7" name="Picture 6">
            <a:extLst>
              <a:ext uri="{FF2B5EF4-FFF2-40B4-BE49-F238E27FC236}">
                <a16:creationId xmlns:a16="http://schemas.microsoft.com/office/drawing/2014/main" xmlns="" id="{9E8FC107-AB1A-BE42-8D97-B69059FC5360}"/>
              </a:ext>
            </a:extLst>
          </p:cNvPr>
          <p:cNvPicPr>
            <a:picLocks noChangeAspect="1"/>
          </p:cNvPicPr>
          <p:nvPr/>
        </p:nvPicPr>
        <p:blipFill>
          <a:blip r:embed="rId5"/>
          <a:stretch>
            <a:fillRect/>
          </a:stretch>
        </p:blipFill>
        <p:spPr>
          <a:xfrm>
            <a:off x="6470356" y="1951060"/>
            <a:ext cx="2617304" cy="3415664"/>
          </a:xfrm>
          <a:prstGeom prst="rect">
            <a:avLst/>
          </a:prstGeom>
        </p:spPr>
      </p:pic>
    </p:spTree>
    <p:extLst>
      <p:ext uri="{BB962C8B-B14F-4D97-AF65-F5344CB8AC3E}">
        <p14:creationId xmlns:p14="http://schemas.microsoft.com/office/powerpoint/2010/main" val="29531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092851-C420-2C47-86BC-68273E105D8D}"/>
              </a:ext>
            </a:extLst>
          </p:cNvPr>
          <p:cNvSpPr>
            <a:spLocks noGrp="1"/>
          </p:cNvSpPr>
          <p:nvPr>
            <p:ph type="title"/>
          </p:nvPr>
        </p:nvSpPr>
        <p:spPr/>
        <p:txBody>
          <a:bodyPr>
            <a:normAutofit/>
          </a:bodyPr>
          <a:lstStyle/>
          <a:p>
            <a:r>
              <a:rPr lang="en-GB" sz="4000" dirty="0"/>
              <a:t>Adolescent and youth-friendly services (AYFS) programme</a:t>
            </a:r>
          </a:p>
        </p:txBody>
      </p:sp>
      <p:sp>
        <p:nvSpPr>
          <p:cNvPr id="3" name="Content Placeholder 2">
            <a:extLst>
              <a:ext uri="{FF2B5EF4-FFF2-40B4-BE49-F238E27FC236}">
                <a16:creationId xmlns:a16="http://schemas.microsoft.com/office/drawing/2014/main" xmlns="" id="{3C131479-4F88-C744-B6BA-2D9646018B03}"/>
              </a:ext>
            </a:extLst>
          </p:cNvPr>
          <p:cNvSpPr>
            <a:spLocks noGrp="1"/>
          </p:cNvSpPr>
          <p:nvPr>
            <p:ph idx="1"/>
          </p:nvPr>
        </p:nvSpPr>
        <p:spPr/>
        <p:txBody>
          <a:bodyPr/>
          <a:lstStyle/>
          <a:p>
            <a:r>
              <a:rPr lang="en-US" dirty="0"/>
              <a:t>Official implementing partner of National Dept of Health AYFS accreditation </a:t>
            </a:r>
            <a:r>
              <a:rPr lang="en-US" dirty="0" err="1"/>
              <a:t>programme</a:t>
            </a:r>
            <a:endParaRPr lang="en-US" dirty="0"/>
          </a:p>
          <a:p>
            <a:pPr lvl="1"/>
            <a:r>
              <a:rPr lang="en-US" dirty="0"/>
              <a:t>Rollout of AYFS </a:t>
            </a:r>
            <a:r>
              <a:rPr lang="en-US" dirty="0" err="1"/>
              <a:t>programme</a:t>
            </a:r>
            <a:r>
              <a:rPr lang="en-US" dirty="0"/>
              <a:t> in 20 additional clinics </a:t>
            </a:r>
          </a:p>
          <a:p>
            <a:pPr lvl="1"/>
            <a:r>
              <a:rPr lang="en-US" dirty="0"/>
              <a:t>Five day AYFS healthcare worker training (with </a:t>
            </a:r>
            <a:r>
              <a:rPr lang="en-US" dirty="0" err="1"/>
              <a:t>DoH</a:t>
            </a:r>
            <a:r>
              <a:rPr lang="en-US" dirty="0"/>
              <a:t>)</a:t>
            </a:r>
          </a:p>
          <a:p>
            <a:pPr lvl="1"/>
            <a:r>
              <a:rPr lang="en-US" dirty="0"/>
              <a:t>Champions Learning Forums happen quarterly</a:t>
            </a:r>
          </a:p>
          <a:p>
            <a:pPr lvl="1"/>
            <a:r>
              <a:rPr lang="en-US" dirty="0"/>
              <a:t>A new cadre of peer navigators has been trained</a:t>
            </a:r>
          </a:p>
          <a:p>
            <a:r>
              <a:rPr lang="en-US" dirty="0"/>
              <a:t>Systematic AYFS assessments at facilities, per WHO recommendations</a:t>
            </a:r>
          </a:p>
          <a:p>
            <a:pPr marL="1028700" lvl="2" indent="-342900">
              <a:buFont typeface="+mj-lt"/>
              <a:buAutoNum type="arabicPeriod"/>
            </a:pPr>
            <a:endParaRPr lang="en-US" dirty="0"/>
          </a:p>
          <a:p>
            <a:endParaRPr lang="en-US" dirty="0"/>
          </a:p>
          <a:p>
            <a:endParaRPr lang="en-US" dirty="0"/>
          </a:p>
          <a:p>
            <a:endParaRPr lang="en-GB" dirty="0"/>
          </a:p>
          <a:p>
            <a:endParaRPr lang="en-GB" dirty="0"/>
          </a:p>
        </p:txBody>
      </p:sp>
      <p:pic>
        <p:nvPicPr>
          <p:cNvPr id="4" name="Picture 8">
            <a:extLst>
              <a:ext uri="{FF2B5EF4-FFF2-40B4-BE49-F238E27FC236}">
                <a16:creationId xmlns:a16="http://schemas.microsoft.com/office/drawing/2014/main" xmlns="" id="{06F64C85-1C22-0B43-8E8E-DE7D1AF6099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18555" y="4841875"/>
            <a:ext cx="2025445" cy="14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148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4AA6B-9DC0-BE4E-9533-D18F5F87F17E}"/>
              </a:ext>
            </a:extLst>
          </p:cNvPr>
          <p:cNvSpPr>
            <a:spLocks noGrp="1"/>
          </p:cNvSpPr>
          <p:nvPr>
            <p:ph type="title"/>
          </p:nvPr>
        </p:nvSpPr>
        <p:spPr/>
        <p:txBody>
          <a:bodyPr/>
          <a:lstStyle/>
          <a:p>
            <a:r>
              <a:rPr lang="en-GB" dirty="0"/>
              <a:t>Pathway to AYFS accreditation</a:t>
            </a:r>
          </a:p>
        </p:txBody>
      </p:sp>
      <p:pic>
        <p:nvPicPr>
          <p:cNvPr id="4" name="Picture 3">
            <a:extLst>
              <a:ext uri="{FF2B5EF4-FFF2-40B4-BE49-F238E27FC236}">
                <a16:creationId xmlns:a16="http://schemas.microsoft.com/office/drawing/2014/main" xmlns="" id="{DE0E1227-0CCE-9C49-8117-AED0AED43B3D}"/>
              </a:ext>
            </a:extLst>
          </p:cNvPr>
          <p:cNvPicPr>
            <a:picLocks noChangeAspect="1"/>
          </p:cNvPicPr>
          <p:nvPr/>
        </p:nvPicPr>
        <p:blipFill>
          <a:blip r:embed="rId2"/>
          <a:stretch>
            <a:fillRect/>
          </a:stretch>
        </p:blipFill>
        <p:spPr>
          <a:xfrm>
            <a:off x="752167" y="1327635"/>
            <a:ext cx="7930699" cy="4608486"/>
          </a:xfrm>
          <a:prstGeom prst="rect">
            <a:avLst/>
          </a:prstGeom>
        </p:spPr>
      </p:pic>
    </p:spTree>
    <p:extLst>
      <p:ext uri="{BB962C8B-B14F-4D97-AF65-F5344CB8AC3E}">
        <p14:creationId xmlns:p14="http://schemas.microsoft.com/office/powerpoint/2010/main" val="1896748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TotalTime>
  <Words>1865</Words>
  <Application>Microsoft Office PowerPoint</Application>
  <PresentationFormat>On-screen Show (4:3)</PresentationFormat>
  <Paragraphs>195</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Avenir Next Condensed</vt:lpstr>
      <vt:lpstr>Calibri</vt:lpstr>
      <vt:lpstr>Calibri Light</vt:lpstr>
      <vt:lpstr>Century Gothic</vt:lpstr>
      <vt:lpstr>Franklin Gothic Book</vt:lpstr>
      <vt:lpstr>Helvetica Light</vt:lpstr>
      <vt:lpstr>Helvetica Neue Medium</vt:lpstr>
      <vt:lpstr>Wingdings</vt:lpstr>
      <vt:lpstr>Office Theme</vt:lpstr>
      <vt:lpstr>Creating supportive conditions for adolescent health</vt:lpstr>
      <vt:lpstr>Outline</vt:lpstr>
      <vt:lpstr>Background</vt:lpstr>
      <vt:lpstr>Girl Power study</vt:lpstr>
      <vt:lpstr>Reported SRH service barriers</vt:lpstr>
      <vt:lpstr>What young women want:</vt:lpstr>
      <vt:lpstr>Impact of adolescent and youth-friendly services (AYFS) on care-seeking</vt:lpstr>
      <vt:lpstr>Adolescent and youth-friendly services (AYFS) programme</vt:lpstr>
      <vt:lpstr>Pathway to AYFS accreditation</vt:lpstr>
      <vt:lpstr>Tutu Teen Truck, Tutu Tester</vt:lpstr>
      <vt:lpstr>Mobile service appeal</vt:lpstr>
      <vt:lpstr>Vital Voices: a Virtual Reality Film Series</vt:lpstr>
      <vt:lpstr>PowerPoint Presentation</vt:lpstr>
      <vt:lpstr>PowerPoint Presentation</vt:lpstr>
      <vt:lpstr>PowerPoint Presentation</vt:lpstr>
      <vt:lpstr>PowerPoint Presentation</vt:lpstr>
      <vt:lpstr>PowerPoint Presentation</vt:lpstr>
      <vt:lpstr>PowerPoint Presentation</vt:lpstr>
      <vt:lpstr>Conclusion</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supportive conditions for young people to access services</dc:title>
  <dc:creator>Laura Myers</dc:creator>
  <cp:lastModifiedBy>Saal</cp:lastModifiedBy>
  <cp:revision>56</cp:revision>
  <dcterms:created xsi:type="dcterms:W3CDTF">2018-07-20T18:20:23Z</dcterms:created>
  <dcterms:modified xsi:type="dcterms:W3CDTF">2018-07-21T15:32:03Z</dcterms:modified>
</cp:coreProperties>
</file>